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Lst>
  <p:sldSz cx="12192000" cy="6858000"/>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86788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420879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8670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790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1027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155887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3465913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4356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05599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EB996-0958-4F61-AFCF-FEF086DD4215}" type="datetimeFigureOut">
              <a:rPr lang="en-US" smtClean="0"/>
              <a:t>16-Sep-18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317149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8EB996-0958-4F61-AFCF-FEF086DD4215}" type="datetimeFigureOut">
              <a:rPr lang="en-US" smtClean="0"/>
              <a:t>16-Sep-18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270436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8EB996-0958-4F61-AFCF-FEF086DD4215}" type="datetimeFigureOut">
              <a:rPr lang="en-US" smtClean="0"/>
              <a:t>16-Sep-18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47697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EB996-0958-4F61-AFCF-FEF086DD4215}" type="datetimeFigureOut">
              <a:rPr lang="en-US" smtClean="0"/>
              <a:t>16-Sep-18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80477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EB996-0958-4F61-AFCF-FEF086DD4215}" type="datetimeFigureOut">
              <a:rPr lang="en-US" smtClean="0"/>
              <a:t>16-Sep-18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236759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EB996-0958-4F61-AFCF-FEF086DD4215}" type="datetimeFigureOut">
              <a:rPr lang="en-US" smtClean="0"/>
              <a:t>16-Sep-18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396738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EB996-0958-4F61-AFCF-FEF086DD4215}" type="datetimeFigureOut">
              <a:rPr lang="en-US" smtClean="0"/>
              <a:t>16-Sep-18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63D6D-6414-4238-A23F-8CF90D2598E8}" type="slidenum">
              <a:rPr lang="en-US" smtClean="0"/>
              <a:t>‹#›</a:t>
            </a:fld>
            <a:endParaRPr lang="en-US"/>
          </a:p>
        </p:txBody>
      </p:sp>
    </p:spTree>
    <p:extLst>
      <p:ext uri="{BB962C8B-B14F-4D97-AF65-F5344CB8AC3E}">
        <p14:creationId xmlns:p14="http://schemas.microsoft.com/office/powerpoint/2010/main" val="167119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8EB996-0958-4F61-AFCF-FEF086DD4215}" type="datetimeFigureOut">
              <a:rPr lang="en-US" smtClean="0"/>
              <a:t>16-Sep-18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5263D6D-6414-4238-A23F-8CF90D2598E8}" type="slidenum">
              <a:rPr lang="en-US" smtClean="0"/>
              <a:t>‹#›</a:t>
            </a:fld>
            <a:endParaRPr lang="en-US"/>
          </a:p>
        </p:txBody>
      </p:sp>
    </p:spTree>
    <p:extLst>
      <p:ext uri="{BB962C8B-B14F-4D97-AF65-F5344CB8AC3E}">
        <p14:creationId xmlns:p14="http://schemas.microsoft.com/office/powerpoint/2010/main" val="372655729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6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39286" y="844061"/>
            <a:ext cx="7352714" cy="1522365"/>
          </a:xfrm>
          <a:solidFill>
            <a:srgbClr val="7030A0"/>
          </a:solidFill>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hi-IN" dirty="0">
                <a:latin typeface="Arial Unicode MS" pitchFamily="34" charset="-128"/>
                <a:ea typeface="Arial Unicode MS" pitchFamily="34" charset="-128"/>
                <a:cs typeface="Arial Unicode MS" pitchFamily="34" charset="-128"/>
              </a:rPr>
              <a:t>सामाजिक क्रिया सिध्दांत</a:t>
            </a:r>
            <a:r>
              <a:rPr lang="hi-IN"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hi-IN"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hi-IN"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hi-IN" dirty="0">
                <a:latin typeface="Arial Unicode MS" pitchFamily="34" charset="-128"/>
                <a:ea typeface="Arial Unicode MS" pitchFamily="34" charset="-128"/>
                <a:cs typeface="Arial Unicode MS" pitchFamily="34" charset="-128"/>
              </a:rPr>
              <a:t>- मैक्स वेबर</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4839287" y="2757267"/>
            <a:ext cx="7352714" cy="2166425"/>
          </a:xfrm>
        </p:spPr>
        <p:style>
          <a:lnRef idx="1">
            <a:schemeClr val="accent5"/>
          </a:lnRef>
          <a:fillRef idx="3">
            <a:schemeClr val="accent5"/>
          </a:fillRef>
          <a:effectRef idx="2">
            <a:schemeClr val="accent5"/>
          </a:effectRef>
          <a:fontRef idx="minor">
            <a:schemeClr val="lt1"/>
          </a:fontRef>
        </p:style>
        <p:txBody>
          <a:bodyPr>
            <a:noAutofit/>
          </a:bodyPr>
          <a:lstStyle/>
          <a:p>
            <a:pPr algn="ctr">
              <a:spcBef>
                <a:spcPts val="0"/>
              </a:spcBef>
            </a:pP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डॉ.कमलेश कुमार सिंह </a:t>
            </a:r>
          </a:p>
          <a:p>
            <a:pPr algn="ctr">
              <a:spcBef>
                <a:spcPts val="0"/>
              </a:spcBef>
            </a:pP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असि.प्रोफेसर-समाजशास्त्र </a:t>
            </a:r>
          </a:p>
          <a:p>
            <a:pPr algn="ctr">
              <a:spcBef>
                <a:spcPts val="0"/>
              </a:spcBef>
            </a:pP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राजकीय बालिका स्नातकोत्तर महाविद्यालय </a:t>
            </a:r>
          </a:p>
          <a:p>
            <a:pPr algn="ctr">
              <a:spcBef>
                <a:spcPts val="0"/>
              </a:spcBef>
            </a:pPr>
            <a:r>
              <a:rPr lang="hi-IN" sz="3200" b="1" dirty="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सेवापु</a:t>
            </a: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री, वाराणसी</a:t>
            </a:r>
            <a:r>
              <a:rPr lang="hi-IN" sz="2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8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698609" cy="6752492"/>
          </a:xfrm>
          <a:prstGeom prst="rect">
            <a:avLst/>
          </a:prstGeom>
        </p:spPr>
      </p:pic>
    </p:spTree>
    <p:extLst>
      <p:ext uri="{BB962C8B-B14F-4D97-AF65-F5344CB8AC3E}">
        <p14:creationId xmlns:p14="http://schemas.microsoft.com/office/powerpoint/2010/main" val="2900285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731793" cy="88434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a:normAutofit/>
          </a:bodyPr>
          <a:lstStyle/>
          <a:p>
            <a:r>
              <a:rPr lang="hi-IN" b="1" dirty="0" smtClean="0">
                <a:latin typeface="Arial Unicode MS" panose="020B0604020202020204" pitchFamily="34" charset="-128"/>
                <a:ea typeface="Arial Unicode MS" panose="020B0604020202020204" pitchFamily="34" charset="-128"/>
                <a:cs typeface="Arial Unicode MS" panose="020B0604020202020204" pitchFamily="34" charset="-128"/>
              </a:rPr>
              <a:t>सामाजिक क्रिया का अर्थ-:</a:t>
            </a:r>
            <a:endParaRPr lang="en-US"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77334" y="1687133"/>
            <a:ext cx="8596668" cy="4354230"/>
          </a:xfrm>
          <a:ln>
            <a:noFill/>
          </a:ln>
          <a:effectLst>
            <a:glow rad="228600">
              <a:schemeClr val="accent2">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algn="just">
              <a:lnSpc>
                <a:spcPct val="150000"/>
              </a:lnSpc>
            </a:pPr>
            <a:r>
              <a:rPr lang="hi-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मैक्स वेबर ने अपनी पुस्तक </a:t>
            </a:r>
            <a:r>
              <a:rPr lang="en-US"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Theory of Social and Economic Organization </a:t>
            </a:r>
            <a:r>
              <a:rPr lang="hi-IN"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में </a:t>
            </a:r>
            <a:r>
              <a:rPr lang="hi-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सामाजिक क्रिया के सिद्धांत का प्रतिपादन किया </a:t>
            </a:r>
            <a:r>
              <a:rPr lang="hi-IN"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है। </a:t>
            </a:r>
            <a:endParaRPr lang="en-US"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50000"/>
              </a:lnSpc>
            </a:pPr>
            <a:r>
              <a:rPr lang="hi-IN" sz="24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“समाजशास्त्र </a:t>
            </a:r>
            <a:r>
              <a:rPr lang="hi-IN" sz="2400" b="1" dirty="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व विज्ञान </a:t>
            </a:r>
            <a:r>
              <a:rPr lang="hi-IN" sz="24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 </a:t>
            </a:r>
            <a:r>
              <a:rPr lang="hi-IN" sz="2400" b="1" dirty="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जो सामाजिक क्रिया का </a:t>
            </a:r>
            <a:r>
              <a:rPr lang="hi-IN" sz="24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अर्थपूर्ण </a:t>
            </a:r>
            <a:r>
              <a:rPr lang="hi-IN" sz="2400" b="1" dirty="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बोध कराने का प्रयास करता है, जिससे सामाजिक क्रिया के परिणामों एवं कारणों की व्याख्या प्रस्तुत की जा </a:t>
            </a:r>
            <a:r>
              <a:rPr lang="hi-IN" sz="24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सकें”।</a:t>
            </a:r>
          </a:p>
          <a:p>
            <a:pPr algn="just">
              <a:lnSpc>
                <a:spcPct val="150000"/>
              </a:lnSpc>
            </a:pPr>
            <a:r>
              <a:rPr lang="hi-IN" sz="2400" b="1" dirty="0">
                <a:solidFill>
                  <a:schemeClr val="tx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क्रिया को सामाजिक क्रिया तभी कहा जा सकता है, जब उस क्रिया को करने वाले व्यक्ति (Actor) के द्वारा लगाये गए व्यक्तिनिष्ठ अर्थ (कर्ता के स्वयं का अर्थ) के अनुसार उसकी क्रिया दूसरे व्यक्तियों (समाज) की मनोवृत्तियों एवं क्रियाओं द्वारा प्रभावित हो तथा इसी दौरान उसी ओर उन्मुख भी हो।</a:t>
            </a:r>
            <a:endParaRPr lang="en-US" sz="2400" b="1" dirty="0">
              <a:solidFill>
                <a:schemeClr val="tx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5175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out)">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820746" cy="918754"/>
          </a:xfrm>
          <a:ln>
            <a:noFill/>
          </a:ln>
          <a:effectLst>
            <a:outerShdw blurRad="149987" dist="250190" dir="8460000" algn="ctr">
              <a:srgbClr val="000000">
                <a:alpha val="28000"/>
              </a:srgbClr>
            </a:outerShdw>
          </a:effectLst>
          <a:scene3d>
            <a:camera prst="perspectiveFront"/>
            <a:lightRig rig="contrasting" dir="t">
              <a:rot lat="0" lon="0" rev="1500000"/>
            </a:lightRig>
          </a:scene3d>
          <a:sp3d prstMaterial="metal">
            <a:bevelT w="88900" h="88900"/>
          </a:sp3d>
        </p:spPr>
        <p:style>
          <a:lnRef idx="0">
            <a:scrgbClr r="0" g="0" b="0"/>
          </a:lnRef>
          <a:fillRef idx="1002">
            <a:schemeClr val="dk2"/>
          </a:fillRef>
          <a:effectRef idx="0">
            <a:scrgbClr r="0" g="0" b="0"/>
          </a:effectRef>
          <a:fontRef idx="major"/>
        </p:style>
        <p:txBody>
          <a:bodyPr/>
          <a:lstStyle/>
          <a:p>
            <a:r>
              <a:rPr lang="hi-IN"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a:t>
            </a:r>
            <a:r>
              <a:rPr lang="hi-IN"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क्रिया की आवश्यक शर्तें-:</a:t>
            </a:r>
            <a:r>
              <a:rPr lang="hi-IN" dirty="0" smtClean="0"/>
              <a:t> </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hi-IN" sz="3600" b="1"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सामाजिक क्रिया का निर्धारण कर्ता के व्यक्तिपरक </a:t>
            </a:r>
            <a:r>
              <a:rPr lang="hi-IN" sz="3600" b="1" dirty="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अर्थ के अनुसार हो</a:t>
            </a:r>
            <a:r>
              <a:rPr lang="hi-IN" sz="3600" b="1"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buFont typeface="Wingdings" panose="05000000000000000000" pitchFamily="2" charset="2"/>
              <a:buChar char="q"/>
            </a:pPr>
            <a:r>
              <a:rPr lang="hi-IN" sz="3600" b="1" dirty="0" smtClean="0">
                <a:solidFill>
                  <a:srgbClr val="C0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सामाजिक </a:t>
            </a:r>
            <a:r>
              <a:rPr lang="hi-IN" sz="3600" b="1" dirty="0">
                <a:solidFill>
                  <a:srgbClr val="C0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क्रिया </a:t>
            </a:r>
            <a:r>
              <a:rPr lang="hi-IN" sz="3600" b="1" dirty="0" smtClean="0">
                <a:solidFill>
                  <a:srgbClr val="C0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उद्देश्यपूर्ण </a:t>
            </a:r>
            <a:r>
              <a:rPr lang="hi-IN" sz="3600" b="1" dirty="0">
                <a:solidFill>
                  <a:srgbClr val="C0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a:t>
            </a:r>
            <a:r>
              <a:rPr lang="hi-IN" sz="3600" b="1" dirty="0" smtClean="0">
                <a:solidFill>
                  <a:srgbClr val="C0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buFont typeface="Wingdings" panose="05000000000000000000" pitchFamily="2" charset="2"/>
              <a:buChar char="q"/>
            </a:pPr>
            <a:r>
              <a:rPr lang="hi-IN"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36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a:t>
            </a:r>
            <a:r>
              <a:rPr lang="hi-IN" sz="3600" b="1" dirty="0" smtClean="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क्रिया, समाज </a:t>
            </a:r>
            <a:r>
              <a:rPr lang="hi-IN" sz="36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 संबंधित अर्थात समाज से प्रभावित हो।</a:t>
            </a:r>
            <a:endParaRPr lang="en-US" sz="36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7614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167603" cy="814251"/>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a:normAutofit/>
          </a:bodyPr>
          <a:lstStyle/>
          <a:p>
            <a:r>
              <a:rPr lang="hi-IN" sz="4000" b="1" dirty="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क्रिया की </a:t>
            </a:r>
            <a:r>
              <a:rPr lang="hi-IN" sz="40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विशेषताए-:</a:t>
            </a:r>
            <a:endParaRPr lang="en-US" sz="4000" dirty="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77334" y="1619795"/>
            <a:ext cx="8596668" cy="4637314"/>
          </a:xfrm>
          <a:solidFill>
            <a:schemeClr val="accent1">
              <a:lumMod val="20000"/>
              <a:lumOff val="80000"/>
            </a:schemeClr>
          </a:solid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hi-IN" sz="28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क्रिया दूसरे व्यक्तियों के </a:t>
            </a:r>
            <a:r>
              <a:rPr lang="hi-IN" sz="2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भूत, भविष्य </a:t>
            </a:r>
            <a:r>
              <a:rPr lang="hi-IN" sz="28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या वर्तमान व्यवहार द्वारा </a:t>
            </a:r>
            <a:r>
              <a:rPr lang="hi-IN" sz="2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प्रभावित </a:t>
            </a:r>
            <a:r>
              <a:rPr lang="hi-IN" sz="28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होती है।</a:t>
            </a:r>
            <a:endParaRPr lang="en-US" sz="28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hi-IN" sz="28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अकेले में की गई क्रिया या किसी जड़ वस्तु द्वारा प्रभावित क्रिया सामाजिक क्रिया </a:t>
            </a:r>
            <a:r>
              <a:rPr lang="hi-IN" sz="2800" b="1" dirty="0" smtClean="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नहीं </a:t>
            </a:r>
            <a:r>
              <a:rPr lang="hi-IN" sz="28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 बल्कि सामाजिक क्रिया के लिए, क्रिया को सामाजिक परिवेश में घटित </a:t>
            </a:r>
            <a:r>
              <a:rPr lang="hi-IN" sz="2800" b="1" dirty="0" smtClean="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होना </a:t>
            </a:r>
            <a:r>
              <a:rPr lang="hi-IN" sz="2800" b="1" dirty="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आवश्यक है</a:t>
            </a:r>
            <a:r>
              <a:rPr lang="hi-IN" sz="2800" b="1" dirty="0" smtClean="0">
                <a:solidFill>
                  <a:srgbClr val="00B05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hi-IN" sz="2800" b="1" dirty="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संपर्क मात्र एक सामाजिक क्रिया नहीं है, बल्कि सामाजिक क्रिया के लिए 	अंतर्क्रिया या संचार का होना आवश्यक है</a:t>
            </a:r>
            <a:r>
              <a:rPr lang="hi-IN" sz="2800" b="1"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hi-IN" sz="2800" b="1" dirty="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अनेक व्यक्तियों द्वारा की जाने वाली एक सी क्रिया या अनुकरण मात्र तब तक </a:t>
            </a:r>
            <a:r>
              <a:rPr lang="hi-IN" sz="2800" b="1" dirty="0" smtClean="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a:t>
            </a:r>
            <a:r>
              <a:rPr lang="hi-IN" sz="2800" b="1" dirty="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क्रिया नहीं कहलाएगी, जब तक उनकी क्रियाओं के बीच अर्थपूर्ण संबंध ना </a:t>
            </a:r>
            <a:r>
              <a:rPr lang="hi-IN" sz="2800" b="1" dirty="0" smtClean="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हो</a:t>
            </a:r>
            <a:r>
              <a:rPr lang="hi-IN" sz="2800" b="1" dirty="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800" b="1" dirty="0">
              <a:solidFill>
                <a:schemeClr val="accent1">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p:txBody>
      </p:sp>
    </p:spTree>
    <p:extLst>
      <p:ext uri="{BB962C8B-B14F-4D97-AF65-F5344CB8AC3E}">
        <p14:creationId xmlns:p14="http://schemas.microsoft.com/office/powerpoint/2010/main" val="276776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926632" cy="7620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a:normAutofit/>
          </a:bodyPr>
          <a:lstStyle/>
          <a:p>
            <a:r>
              <a:rPr lang="hi-IN" sz="40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सामाजिक क्रिया के प्रकार</a:t>
            </a:r>
            <a:endParaRPr lang="en-US" sz="4000"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ln>
            <a:noFill/>
          </a:ln>
          <a:effectLst/>
          <a:scene3d>
            <a:camera prst="orthographicFront">
              <a:rot lat="0" lon="0" rev="0"/>
            </a:camera>
            <a:lightRig rig="glow" dir="t">
              <a:rot lat="0" lon="0" rev="14100000"/>
            </a:lightRig>
          </a:scene3d>
          <a:sp3d prstMaterial="softEdge">
            <a:bevelT w="127000" prst="artDeco"/>
          </a:sp3d>
        </p:spPr>
        <p:txBody>
          <a:bodyPr>
            <a:normAutofit/>
          </a:bodyPr>
          <a:lstStyle/>
          <a:p>
            <a:pPr marL="0" indent="0">
              <a:buNone/>
            </a:pPr>
            <a:r>
              <a:rPr lang="hi-IN" sz="3200" b="1" u="sng"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तार्किक क्रिया (Rational Action</a:t>
            </a:r>
            <a:r>
              <a:rPr lang="hi-IN" sz="3200" b="1" u="sng"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buFont typeface="Wingdings" panose="05000000000000000000" pitchFamily="2" charset="2"/>
              <a:buChar char="ü"/>
            </a:pPr>
            <a:r>
              <a:rPr lang="hi-IN" sz="3200" b="1" dirty="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वेबर के अनुसार तार्किक क्रिया, वह क्रिया है जहां कोई कर्ता अपने लक्ष्य का निर्धारण तथा उसको प्राप्त करने के लिए विभिन्न संस्थागत साधनों का चुनाव अपनी क्षमताओं तथा विवेक के साथ करता है। (धनी बनने के लिए व्यवसाय करना</a:t>
            </a: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gn="r">
              <a:buNone/>
            </a:pPr>
            <a:r>
              <a:rPr lang="hi-IN" sz="3200" b="1" dirty="0" smtClean="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क्रमशः.........</a:t>
            </a:r>
            <a:endParaRPr lang="en-US" sz="3200" b="1" dirty="0">
              <a:solidFill>
                <a:srgbClr val="00B0F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endParaRPr lang="en-US" sz="3200" b="1" u="sng"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0735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51" y="304800"/>
            <a:ext cx="9415142" cy="68512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wrap="square">
            <a:spAutoFit/>
          </a:bodyPr>
          <a:lstStyle/>
          <a:p>
            <a:pPr algn="just">
              <a:lnSpc>
                <a:spcPct val="107000"/>
              </a:lnSpc>
              <a:spcAft>
                <a:spcPts val="800"/>
              </a:spcAft>
            </a:pPr>
            <a:r>
              <a:rPr lang="hi-IN" sz="3600" b="1"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Unicode MS" panose="020B0604020202020204" pitchFamily="34" charset="-128"/>
              </a:rPr>
              <a:t>मूल्यांकनात्मक क्रिया (Evaluative Social Action)-:</a:t>
            </a:r>
            <a:endParaRPr lang="en-US" sz="3600" b="1"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3" name="Rectangle 2"/>
          <p:cNvSpPr/>
          <p:nvPr/>
        </p:nvSpPr>
        <p:spPr>
          <a:xfrm>
            <a:off x="141951" y="1172675"/>
            <a:ext cx="9415142" cy="830997"/>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hi-IN" sz="2400" dirty="0">
                <a:solidFill>
                  <a:srgbClr val="00B0F0"/>
                </a:solidFill>
                <a:cs typeface="Arial Unicode MS" panose="020B0604020202020204" pitchFamily="34" charset="-128"/>
              </a:rPr>
              <a:t>समाज के नैतिक मूल्य तथा सांस्कृतिक आदर्शों एवं मान्यताओं से प्रेरित क्रिया मूल्यांकनात्मक  सामाजिक क्रिया कहलाती है। (जहाज के डूब जाने पर, सती प्रथा)</a:t>
            </a:r>
            <a:endParaRPr lang="en-US" sz="2400" dirty="0">
              <a:solidFill>
                <a:srgbClr val="00B0F0"/>
              </a:solidFill>
            </a:endParaRPr>
          </a:p>
        </p:txBody>
      </p:sp>
      <p:sp>
        <p:nvSpPr>
          <p:cNvPr id="4" name="Rectangle 3"/>
          <p:cNvSpPr/>
          <p:nvPr/>
        </p:nvSpPr>
        <p:spPr>
          <a:xfrm>
            <a:off x="141951" y="2186423"/>
            <a:ext cx="9415142" cy="685124"/>
          </a:xfrm>
          <a:prstGeom prst="rect">
            <a:avLst/>
          </a:prstGeom>
          <a:effectLst>
            <a:glow rad="228600">
              <a:schemeClr val="accent2">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07000"/>
              </a:lnSpc>
              <a:spcAft>
                <a:spcPts val="800"/>
              </a:spcAft>
            </a:pPr>
            <a:r>
              <a:rPr lang="hi-IN" sz="36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Unicode MS" panose="020B0604020202020204" pitchFamily="34" charset="-128"/>
              </a:rPr>
              <a:t>भावात्मक सामाजिक क्रिया (Affective Social Action</a:t>
            </a:r>
            <a:r>
              <a:rPr lang="hi-IN" sz="3600" b="1"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Unicode MS" panose="020B0604020202020204" pitchFamily="34" charset="-128"/>
              </a:rPr>
              <a:t>)</a:t>
            </a:r>
            <a:endParaRPr lang="en-US" sz="36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5" name="Rectangle 4"/>
          <p:cNvSpPr/>
          <p:nvPr/>
        </p:nvSpPr>
        <p:spPr>
          <a:xfrm>
            <a:off x="141951" y="3047725"/>
            <a:ext cx="9415142" cy="120032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hi-IN" dirty="0">
                <a:latin typeface="Calibri" panose="020F0502020204030204" pitchFamily="34" charset="0"/>
                <a:ea typeface="Times New Roman" panose="02020603050405020304" pitchFamily="18" charset="0"/>
                <a:cs typeface="Arial Unicode MS" panose="020B0604020202020204" pitchFamily="34" charset="-128"/>
              </a:rPr>
              <a:t> </a:t>
            </a:r>
            <a:r>
              <a:rPr lang="hi-IN" sz="2400" b="1" dirty="0">
                <a:solidFill>
                  <a:srgbClr val="0070C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Unicode MS" panose="020B0604020202020204" pitchFamily="34" charset="-128"/>
              </a:rPr>
              <a:t>व्यक्ति के मस्तिष्क अथवा मनोदशा द्वारा तत्काल प्रभावित होने वाली क्रिया संवेगात्मक अथवा भावात्मक सामाजिक क्रिया कहलाती है। भावात्मक क्रिया प्रेम, दया, सहानुभूति, क्रोध, घृणा आदि से तत्काल प्रभावित होकर की जाती है।</a:t>
            </a:r>
            <a:endParaRPr lang="en-US" sz="2400" b="1" dirty="0">
              <a:solidFill>
                <a:srgbClr val="0070C0"/>
              </a:solidFill>
              <a:effectLst>
                <a:outerShdw blurRad="38100" dist="38100" dir="2700000" algn="tl">
                  <a:srgbClr val="000000">
                    <a:alpha val="43137"/>
                  </a:srgbClr>
                </a:outerShdw>
              </a:effectLst>
            </a:endParaRPr>
          </a:p>
        </p:txBody>
      </p:sp>
      <p:sp>
        <p:nvSpPr>
          <p:cNvPr id="6" name="Rectangle 5"/>
          <p:cNvSpPr/>
          <p:nvPr/>
        </p:nvSpPr>
        <p:spPr>
          <a:xfrm>
            <a:off x="141951" y="4424232"/>
            <a:ext cx="9415142" cy="584775"/>
          </a:xfrm>
          <a:prstGeom prst="rect">
            <a:avLst/>
          </a:prstGeom>
          <a:effectLst>
            <a:innerShdw blurRad="63500" dist="50800" dir="18900000">
              <a:prstClr val="black">
                <a:alpha val="50000"/>
              </a:prstClr>
            </a:innerShdw>
          </a:effectLst>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hi-IN" sz="3200" b="1" dirty="0">
                <a:solidFill>
                  <a:srgbClr val="002060"/>
                </a:solidFill>
                <a:effectLst>
                  <a:outerShdw blurRad="38100" dist="38100" dir="2700000" algn="tl">
                    <a:srgbClr val="000000">
                      <a:alpha val="43137"/>
                    </a:srgbClr>
                  </a:outerShdw>
                </a:effectLst>
                <a:cs typeface="Arial Unicode MS" panose="020B0604020202020204" pitchFamily="34" charset="-128"/>
              </a:rPr>
              <a:t>परंपरागत सामाजिक क्रिया (Traditional Social Action)-:</a:t>
            </a:r>
            <a:endParaRPr lang="en-US" sz="3200" b="1" dirty="0">
              <a:solidFill>
                <a:srgbClr val="002060"/>
              </a:solidFill>
              <a:effectLst>
                <a:outerShdw blurRad="38100" dist="38100" dir="2700000" algn="tl">
                  <a:srgbClr val="000000">
                    <a:alpha val="43137"/>
                  </a:srgbClr>
                </a:outerShdw>
              </a:effectLst>
            </a:endParaRPr>
          </a:p>
        </p:txBody>
      </p:sp>
      <p:sp>
        <p:nvSpPr>
          <p:cNvPr id="7" name="Rectangle 6"/>
          <p:cNvSpPr/>
          <p:nvPr/>
        </p:nvSpPr>
        <p:spPr>
          <a:xfrm>
            <a:off x="141951" y="5185185"/>
            <a:ext cx="9415142" cy="12589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wrap="square">
            <a:spAutoFit/>
          </a:bodyPr>
          <a:lstStyle/>
          <a:p>
            <a:pPr algn="just">
              <a:lnSpc>
                <a:spcPct val="107000"/>
              </a:lnSpc>
              <a:spcAft>
                <a:spcPts val="800"/>
              </a:spcAft>
            </a:pPr>
            <a:r>
              <a:rPr lang="hi-IN" sz="2400" b="1"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Unicode MS" panose="020B0604020202020204" pitchFamily="34" charset="-128"/>
              </a:rPr>
              <a:t>प्रथाओं, रूढ़ियों, विश्वासों द्वारा संचालित क्रियाएं परंपरागत सामाजिक क्रिया कहलाती हैं । इस तरह की क्रियाओं में तार्किकता का अभाव पाया जाता है। जैसे हाथ जोड़कर प्रणाम करना।</a:t>
            </a:r>
            <a:endParaRPr lang="en-US" sz="2400" b="1"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26908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out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left)">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circle(out)">
                                      <p:cBhvr>
                                        <p:cTn id="28" dur="20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3703" y="3299790"/>
            <a:ext cx="3246783" cy="1042593"/>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lstStyle/>
          <a:p>
            <a:pPr algn="ctr"/>
            <a:r>
              <a:rPr lang="hi-IN" sz="6000" b="1" dirty="0" smtClean="0">
                <a:solidFill>
                  <a:srgbClr val="00206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सधन्यवाद</a:t>
            </a:r>
            <a:r>
              <a:rPr lang="hi-IN" dirty="0" smtClean="0"/>
              <a:t> </a:t>
            </a:r>
            <a:endParaRPr lang="en-US" dirty="0"/>
          </a:p>
        </p:txBody>
      </p:sp>
    </p:spTree>
    <p:extLst>
      <p:ext uri="{BB962C8B-B14F-4D97-AF65-F5344CB8AC3E}">
        <p14:creationId xmlns:p14="http://schemas.microsoft.com/office/powerpoint/2010/main" val="114243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314</TotalTime>
  <Words>415</Words>
  <Application>Microsoft Office PowerPoint</Application>
  <PresentationFormat>Widescreen</PresentationFormat>
  <Paragraphs>29</Paragraphs>
  <Slides>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7</vt:i4>
      </vt:variant>
      <vt:variant>
        <vt:lpstr>Custom Shows</vt:lpstr>
      </vt:variant>
      <vt:variant>
        <vt:i4>1</vt:i4>
      </vt:variant>
    </vt:vector>
  </HeadingPairs>
  <TitlesOfParts>
    <vt:vector size="17" baseType="lpstr">
      <vt:lpstr>Arial Unicode MS</vt:lpstr>
      <vt:lpstr>Arial</vt:lpstr>
      <vt:lpstr>Calibri</vt:lpstr>
      <vt:lpstr>Mangal</vt:lpstr>
      <vt:lpstr>Times New Roman</vt:lpstr>
      <vt:lpstr>Trebuchet MS</vt:lpstr>
      <vt:lpstr>Wingdings</vt:lpstr>
      <vt:lpstr>Wingdings 3</vt:lpstr>
      <vt:lpstr>Facet</vt:lpstr>
      <vt:lpstr>सामाजिक क्रिया सिध्दांत                          - मैक्स वेबर</vt:lpstr>
      <vt:lpstr>सामाजिक क्रिया का अर्थ-:</vt:lpstr>
      <vt:lpstr>सामाजिक क्रिया की आवश्यक शर्तें-: </vt:lpstr>
      <vt:lpstr>सामाजिक क्रिया की विशेषताए-:</vt:lpstr>
      <vt:lpstr>सामाजिक क्रिया के प्रकार</vt:lpstr>
      <vt:lpstr>PowerPoint Presentation</vt:lpstr>
      <vt:lpstr>सधन्यवाद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आत्महत्या                   -एमिल दुर्खीम</dc:title>
  <dc:creator>dell</dc:creator>
  <cp:lastModifiedBy>dell</cp:lastModifiedBy>
  <cp:revision>39</cp:revision>
  <dcterms:created xsi:type="dcterms:W3CDTF">2018-03-25T09:50:16Z</dcterms:created>
  <dcterms:modified xsi:type="dcterms:W3CDTF">2018-09-16T11:33:06Z</dcterms:modified>
</cp:coreProperties>
</file>