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15DD0-0E79-4523-8739-5A7092E92B5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F9B2C-AC67-4B75-AE9B-2BE76BA04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F9B2C-AC67-4B75-AE9B-2BE76BA049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6C41-2F86-423C-B80E-A7E1333B91E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CA87-767C-4712-9EDB-762EC2EF5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PRINCIPLE OF ECONOMICS 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Sarvesh</a:t>
            </a:r>
            <a:r>
              <a:rPr lang="en-US" dirty="0" smtClean="0"/>
              <a:t> Kumar Singh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Economics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उपयोगिता विश्लेषण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(Utility Analysis)</a:t>
            </a:r>
            <a:r>
              <a:rPr lang="hi-IN" dirty="0" smtClean="0"/>
              <a:t> </a:t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hi-IN" dirty="0" smtClean="0"/>
              <a:t>उपयोगिता का अर्थ</a:t>
            </a:r>
            <a:r>
              <a:rPr lang="en-US" dirty="0" smtClean="0"/>
              <a:t>  (Meaning Of Utility)</a:t>
            </a:r>
            <a:endParaRPr lang="hi-IN" dirty="0" smtClean="0"/>
          </a:p>
          <a:p>
            <a:endParaRPr lang="en-US" dirty="0" smtClean="0"/>
          </a:p>
          <a:p>
            <a:r>
              <a:rPr lang="hi-IN" dirty="0" smtClean="0"/>
              <a:t>आवश्यकता संतुष्टि शक्ति</a:t>
            </a:r>
            <a:r>
              <a:rPr lang="en-US" dirty="0" smtClean="0"/>
              <a:t> I</a:t>
            </a:r>
          </a:p>
          <a:p>
            <a:r>
              <a:rPr lang="hi-IN" dirty="0" smtClean="0"/>
              <a:t> दूसरे शब्दों में वस्तु विशेष में किसी  उपभोक्ता की आवश्यकता विशेष  की संतुष्टि की निहित क्षमता का</a:t>
            </a:r>
            <a:r>
              <a:rPr lang="en-US" dirty="0" smtClean="0"/>
              <a:t> </a:t>
            </a:r>
            <a:r>
              <a:rPr lang="hi-IN" dirty="0" smtClean="0"/>
              <a:t>नाम ही उपयोगिता है </a:t>
            </a:r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उपयोगिता की विशेषताएं </a:t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000" dirty="0" smtClean="0"/>
              <a:t>उपयोगिता एक मनोवैज्ञानिक धारणा है </a:t>
            </a:r>
            <a:r>
              <a:rPr lang="en-US" sz="2000" dirty="0" smtClean="0"/>
              <a:t>I </a:t>
            </a:r>
          </a:p>
          <a:p>
            <a:r>
              <a:rPr lang="en-US" sz="2000" dirty="0" smtClean="0"/>
              <a:t> </a:t>
            </a:r>
            <a:r>
              <a:rPr lang="hi-IN" sz="2000" dirty="0" smtClean="0"/>
              <a:t>उपयोगिता व्यक्तिपूरक होती है </a:t>
            </a:r>
            <a:r>
              <a:rPr lang="en-US" sz="2000" dirty="0" smtClean="0"/>
              <a:t>I </a:t>
            </a:r>
          </a:p>
          <a:p>
            <a:r>
              <a:rPr lang="hi-IN" sz="2000" dirty="0" smtClean="0"/>
              <a:t>उपयोगिता का विचार सापेक्षिक है </a:t>
            </a:r>
            <a:r>
              <a:rPr lang="en-US" sz="2000" dirty="0" smtClean="0"/>
              <a:t>I </a:t>
            </a:r>
          </a:p>
          <a:p>
            <a:r>
              <a:rPr lang="hi-IN" sz="2000" dirty="0" smtClean="0"/>
              <a:t>उपयोगिता नैतिक सिद्धान्तों से प्रभावित नहीं होती </a:t>
            </a:r>
            <a:r>
              <a:rPr lang="en-US" sz="2000" dirty="0" smtClean="0"/>
              <a:t>I </a:t>
            </a:r>
          </a:p>
          <a:p>
            <a:r>
              <a:rPr lang="hi-IN" sz="2000" dirty="0" smtClean="0"/>
              <a:t>उपयोगिता अनुमानित संतुष्टि से सम्बंधित है </a:t>
            </a:r>
            <a:r>
              <a:rPr lang="en-US" dirty="0" smtClean="0"/>
              <a:t>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i-IN" sz="3100" dirty="0" smtClean="0"/>
              <a:t>उपयोगिता की माप से सम्बंधित दो विचारधाराएं है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hi-IN" sz="2000" dirty="0" smtClean="0"/>
              <a:t>संख्यात्मक दृष्टिकोण </a:t>
            </a:r>
            <a:r>
              <a:rPr lang="en-US" sz="2000" dirty="0" smtClean="0"/>
              <a:t>(Cardinal Approach)</a:t>
            </a:r>
            <a:endParaRPr lang="hi-IN" sz="2000" dirty="0" smtClean="0"/>
          </a:p>
          <a:p>
            <a:r>
              <a:rPr lang="en-US" sz="2000" dirty="0" smtClean="0"/>
              <a:t>  </a:t>
            </a:r>
            <a:r>
              <a:rPr lang="hi-IN" sz="2000" dirty="0" smtClean="0"/>
              <a:t>क्रमवाचक दृष्टिकोण </a:t>
            </a:r>
            <a:r>
              <a:rPr lang="en-US" sz="2000" dirty="0" smtClean="0"/>
              <a:t>(Ordinal approach)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सीमांत उपयोगिता एवं कुल उपयोगिता </a:t>
            </a:r>
            <a:br>
              <a:rPr lang="hi-IN" dirty="0" smtClean="0"/>
            </a:br>
            <a:r>
              <a:rPr lang="en-US" dirty="0" smtClean="0"/>
              <a:t>(Marginal Utility &amp; Total Utility)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hi-IN" sz="2000" dirty="0" smtClean="0"/>
              <a:t>सीमांत उपयोगिता का अर्थ </a:t>
            </a:r>
          </a:p>
          <a:p>
            <a:pPr>
              <a:buNone/>
            </a:pPr>
            <a:r>
              <a:rPr lang="hi-IN" sz="2000" dirty="0" smtClean="0"/>
              <a:t>सीमांत उपयोगिता,  कुल उपयोगिता की परिवर्तन दर को बताती है 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304800" y="28194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Marginal Utility  (MU)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-10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dirty="0" smtClean="0"/>
              <a:t>कुल</a:t>
            </a:r>
            <a:r>
              <a:rPr lang="en-US" sz="3200" dirty="0" smtClean="0"/>
              <a:t> </a:t>
            </a:r>
            <a:r>
              <a:rPr lang="hi-IN" sz="3200" dirty="0" smtClean="0"/>
              <a:t>उपयोगिता</a:t>
            </a:r>
            <a:r>
              <a:rPr lang="en-US" sz="3200" dirty="0" smtClean="0"/>
              <a:t> (TOTAL UTILITY)</a:t>
            </a:r>
            <a:br>
              <a:rPr lang="en-US" sz="3200" dirty="0" smtClean="0"/>
            </a:br>
            <a:r>
              <a:rPr lang="hi-IN" sz="3200" dirty="0" smtClean="0"/>
              <a:t/>
            </a:r>
            <a:br>
              <a:rPr lang="hi-IN" sz="3200" dirty="0" smtClean="0"/>
            </a:br>
            <a:r>
              <a:rPr lang="hi-IN" sz="2200" dirty="0" smtClean="0"/>
              <a:t>उपभोग की विभिन्न इकाइयों के उपभोग से उपभोक्ता को जो उपयोगिता प्राप्त होती है उसे कुल उपयोगिता कहा जाता है </a:t>
            </a:r>
            <a:r>
              <a:rPr lang="en-US" sz="2200" dirty="0" smtClean="0"/>
              <a:t>I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MARGINAL UTILITY AND TOTAL UTILITY TABLE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895600"/>
          <a:ext cx="7696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Marginal Utility(MU)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Total Utility (TU)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14400"/>
            <a:ext cx="792722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                 </a:t>
            </a:r>
          </a:p>
          <a:p>
            <a:endParaRPr lang="en-US" sz="2000" dirty="0" smtClean="0"/>
          </a:p>
          <a:p>
            <a:r>
              <a:rPr lang="hi-IN" sz="2000" dirty="0" smtClean="0"/>
              <a:t>सीमांत उपयोगिता एवं कुल उपयोगिता का सम्बन्ध </a:t>
            </a:r>
            <a:endParaRPr lang="en-US" sz="2000" dirty="0" smtClean="0"/>
          </a:p>
          <a:p>
            <a:r>
              <a:rPr lang="en-US" sz="2000" dirty="0" smtClean="0"/>
              <a:t> (RELATION BETWEEN MARGINAL UTILITY AND TOTAL UTILITY)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19200" y="25146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dirty="0" smtClean="0"/>
              <a:t>जब तक सीमांत उपयोगिता धनात्मक  होती है तब तक कुल उपयोगिता बढ़ती है </a:t>
            </a:r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जब सीमांत उपयोगिता शून्य हो जाती है तब कुल उपयोगिता अधिकतम होती है </a:t>
            </a:r>
          </a:p>
          <a:p>
            <a:r>
              <a:rPr lang="hi-IN" dirty="0" smtClean="0"/>
              <a:t>जब सीमांत उपयोगिता रिणात्मक होती है तब कुल उपयोगिता घटने लगती है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62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255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PRINCIPLE OF ECONOMICS  ANALYSIS</vt:lpstr>
      <vt:lpstr>उपयोगिता विश्लेषण  (Utility Analysis)  </vt:lpstr>
      <vt:lpstr> उपयोगिता की विशेषताएं  </vt:lpstr>
      <vt:lpstr>  उपयोगिता की माप से सम्बंधित दो विचारधाराएं है </vt:lpstr>
      <vt:lpstr>सीमांत उपयोगिता एवं कुल उपयोगिता  (Marginal Utility &amp; Total Utility)</vt:lpstr>
      <vt:lpstr>           कुल उपयोगिता (TOTAL UTILITY)  उपभोग की विभिन्न इकाइयों के उपभोग से उपभोक्ता को जो उपयोगिता प्राप्त होती है उसे कुल उपयोगिता कहा जाता है I      MARGINAL UTILITY AND TOTAL UTILITY TABLE   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</cp:lastModifiedBy>
  <cp:revision>42</cp:revision>
  <dcterms:created xsi:type="dcterms:W3CDTF">2018-09-16T04:34:45Z</dcterms:created>
  <dcterms:modified xsi:type="dcterms:W3CDTF">2018-09-20T05:50:53Z</dcterms:modified>
</cp:coreProperties>
</file>