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4B735-29C0-48AB-8432-8A89F30793F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8F0E3-A982-429F-9A2A-8ACFBCE2C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8F0E3-A982-429F-9A2A-8ACFBCE2C50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33AB2-E82E-4D32-A2D4-0D02F1EC7EBD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816B-3122-4E44-B3C1-A3F11A13C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33AB2-E82E-4D32-A2D4-0D02F1EC7EBD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816B-3122-4E44-B3C1-A3F11A13C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33AB2-E82E-4D32-A2D4-0D02F1EC7EBD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816B-3122-4E44-B3C1-A3F11A13C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33AB2-E82E-4D32-A2D4-0D02F1EC7EBD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816B-3122-4E44-B3C1-A3F11A13C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33AB2-E82E-4D32-A2D4-0D02F1EC7EBD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816B-3122-4E44-B3C1-A3F11A13C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33AB2-E82E-4D32-A2D4-0D02F1EC7EBD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816B-3122-4E44-B3C1-A3F11A13C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33AB2-E82E-4D32-A2D4-0D02F1EC7EBD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816B-3122-4E44-B3C1-A3F11A13C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33AB2-E82E-4D32-A2D4-0D02F1EC7EBD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816B-3122-4E44-B3C1-A3F11A13C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33AB2-E82E-4D32-A2D4-0D02F1EC7EBD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816B-3122-4E44-B3C1-A3F11A13C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33AB2-E82E-4D32-A2D4-0D02F1EC7EBD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816B-3122-4E44-B3C1-A3F11A13C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33AB2-E82E-4D32-A2D4-0D02F1EC7EBD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816B-3122-4E44-B3C1-A3F11A13C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33AB2-E82E-4D32-A2D4-0D02F1EC7EBD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8816B-3122-4E44-B3C1-A3F11A13C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724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Dr. </a:t>
            </a:r>
            <a:r>
              <a:rPr lang="en-US" sz="2800" dirty="0" err="1" smtClean="0"/>
              <a:t>Sarvesh</a:t>
            </a:r>
            <a:r>
              <a:rPr lang="en-US" sz="2800" dirty="0" smtClean="0"/>
              <a:t> Kumar Singh</a:t>
            </a:r>
            <a:br>
              <a:rPr lang="en-US" sz="2800" dirty="0" smtClean="0"/>
            </a:br>
            <a:r>
              <a:rPr lang="en-US" sz="2800" dirty="0" smtClean="0"/>
              <a:t>Assistant  professor Economics 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76200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                       </a:t>
            </a:r>
            <a:r>
              <a:rPr lang="hi-IN" sz="3200" dirty="0" smtClean="0"/>
              <a:t>सूचकांक </a:t>
            </a:r>
            <a:r>
              <a:rPr lang="en-US" sz="3200" dirty="0" smtClean="0"/>
              <a:t>(INDEX </a:t>
            </a:r>
            <a:r>
              <a:rPr lang="en-US" sz="3200" dirty="0" smtClean="0"/>
              <a:t>NUMBER</a:t>
            </a:r>
            <a:r>
              <a:rPr lang="en-US" sz="3200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838200"/>
            <a:ext cx="670560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2800" dirty="0" smtClean="0"/>
              <a:t>सूचकांक का अर्थ एवं परिभाषा –</a:t>
            </a:r>
            <a:endParaRPr lang="en-US" sz="2800" dirty="0" smtClean="0"/>
          </a:p>
          <a:p>
            <a:endParaRPr lang="hi-IN" dirty="0" smtClean="0"/>
          </a:p>
          <a:p>
            <a:r>
              <a:rPr lang="hi-IN" sz="2400" dirty="0" smtClean="0"/>
              <a:t>सूचकांक दो समयावधि अथवा दो स्थानों में किसी तथ्य (जैसे , कीमत ,मात्रा ,उत्पादन आदि) में हुए परिवर्तन की सापेक्ष माप है </a:t>
            </a:r>
            <a:r>
              <a:rPr lang="en-US" sz="2400" dirty="0" smtClean="0"/>
              <a:t>I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524000" y="2819400"/>
            <a:ext cx="5638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     </a:t>
            </a:r>
          </a:p>
          <a:p>
            <a:endParaRPr lang="en-US" sz="2000" dirty="0" smtClean="0"/>
          </a:p>
          <a:p>
            <a:r>
              <a:rPr lang="hi-IN" sz="2400" dirty="0" smtClean="0"/>
              <a:t>सूचकांक समय अथवा स्थान के अनुसार श्रेणियों के अंतर्गत होने वाले औसत परिवर्तनों की सापेक्ष माप है </a:t>
            </a:r>
            <a:r>
              <a:rPr lang="en-US" sz="2400" dirty="0" smtClean="0"/>
              <a:t>I 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i-IN" dirty="0" smtClean="0"/>
              <a:t>सूचकांकों की विशेषताएं -</a:t>
            </a:r>
          </a:p>
          <a:p>
            <a:r>
              <a:rPr lang="hi-IN" dirty="0" smtClean="0"/>
              <a:t>परिवर्तनों की सापेक्ष माप </a:t>
            </a:r>
          </a:p>
          <a:p>
            <a:r>
              <a:rPr lang="hi-IN" dirty="0" smtClean="0"/>
              <a:t>प्रतिशतो का माध्य </a:t>
            </a:r>
          </a:p>
          <a:p>
            <a:r>
              <a:rPr lang="hi-IN" dirty="0" smtClean="0"/>
              <a:t>व्यापक प्रयोग </a:t>
            </a:r>
          </a:p>
          <a:p>
            <a:r>
              <a:rPr lang="hi-IN" dirty="0" smtClean="0"/>
              <a:t>संख्या द्वारा व्यक्त </a:t>
            </a:r>
          </a:p>
          <a:p>
            <a:r>
              <a:rPr lang="hi-IN" dirty="0" smtClean="0"/>
              <a:t>औसत के रूप में प्रस्तुत</a:t>
            </a:r>
          </a:p>
          <a:p>
            <a:r>
              <a:rPr lang="hi-IN" dirty="0" smtClean="0"/>
              <a:t>तुलना का आधार समय अथवा स्थान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i-IN" dirty="0" smtClean="0"/>
              <a:t>सूचकांकों की उपयोगिता एवं महत्त्व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i-IN" dirty="0" smtClean="0"/>
              <a:t>जटिल तथ्यों को सरल बनाना </a:t>
            </a:r>
          </a:p>
          <a:p>
            <a:r>
              <a:rPr lang="hi-IN" dirty="0" smtClean="0"/>
              <a:t>तुलनात्मक अध्ययन को संभव बनाना </a:t>
            </a:r>
          </a:p>
          <a:p>
            <a:r>
              <a:rPr lang="hi-IN" dirty="0" smtClean="0"/>
              <a:t>मुद्रा की क्रय- शक्ति का माप </a:t>
            </a:r>
          </a:p>
          <a:p>
            <a:r>
              <a:rPr lang="hi-IN" dirty="0" smtClean="0"/>
              <a:t>राष्ट्रीय आय के परिवर्तनों का अनुमान लगाना </a:t>
            </a:r>
          </a:p>
          <a:p>
            <a:r>
              <a:rPr lang="hi-IN" dirty="0" smtClean="0"/>
              <a:t>सामान्य मूल्यों में परिवर्तनों का अध्ययन संभव बनाना </a:t>
            </a:r>
          </a:p>
          <a:p>
            <a:r>
              <a:rPr lang="hi-IN" dirty="0" smtClean="0"/>
              <a:t>जीवन स्तर परिवर्तन का ज्ञान </a:t>
            </a:r>
          </a:p>
          <a:p>
            <a:r>
              <a:rPr lang="hi-IN" dirty="0" smtClean="0"/>
              <a:t>भावी आर्थिक प्रवृत्ति की ओर संकेत करना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i-IN" sz="3500" dirty="0" smtClean="0"/>
              <a:t>सूचकांक की दोष –</a:t>
            </a:r>
            <a:endParaRPr lang="en-US" sz="3500" dirty="0" smtClean="0"/>
          </a:p>
          <a:p>
            <a:endParaRPr lang="hi-IN" sz="3500" dirty="0" smtClean="0"/>
          </a:p>
          <a:p>
            <a:r>
              <a:rPr lang="hi-IN" sz="3000" dirty="0" smtClean="0"/>
              <a:t>पूर्ण सत्य नही </a:t>
            </a:r>
          </a:p>
          <a:p>
            <a:r>
              <a:rPr lang="hi-IN" sz="3000" dirty="0" smtClean="0"/>
              <a:t>केवल सापेक्ष  अध्ययन संभव </a:t>
            </a:r>
          </a:p>
          <a:p>
            <a:r>
              <a:rPr lang="hi-IN" sz="3000" dirty="0" smtClean="0"/>
              <a:t>अंतराष्ट्रीय तुलना संभव नहीं </a:t>
            </a:r>
          </a:p>
          <a:p>
            <a:r>
              <a:rPr lang="hi-IN" sz="3000" dirty="0" smtClean="0"/>
              <a:t>समय का अंतर </a:t>
            </a:r>
          </a:p>
          <a:p>
            <a:r>
              <a:rPr lang="hi-IN" sz="3000" dirty="0" smtClean="0"/>
              <a:t>गुणात्मक पहलू पर ध्यान नहीं </a:t>
            </a:r>
          </a:p>
          <a:p>
            <a:r>
              <a:rPr lang="hi-IN" sz="3000" dirty="0" smtClean="0"/>
              <a:t>सूचकांक लगभग संकेतक है </a:t>
            </a:r>
          </a:p>
          <a:p>
            <a:r>
              <a:rPr lang="hi-IN" sz="3000" dirty="0" smtClean="0"/>
              <a:t>भार देने का दोष </a:t>
            </a:r>
          </a:p>
          <a:p>
            <a:r>
              <a:rPr lang="hi-IN" sz="3000" dirty="0" smtClean="0"/>
              <a:t>फुटकर मूल्य सूचकांकों का अभाव</a:t>
            </a:r>
            <a:endParaRPr lang="en-US" sz="3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170</Words>
  <Application>Microsoft Office PowerPoint</Application>
  <PresentationFormat>On-screen Show (4:3)</PresentationFormat>
  <Paragraphs>34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 Dr. Sarvesh Kumar Singh Assistant  professor Economics         </vt:lpstr>
      <vt:lpstr>Slide 2</vt:lpstr>
      <vt:lpstr>Slide 3</vt:lpstr>
      <vt:lpstr>सूचकांकों की उपयोगिता एवं महत्त्व 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Sarvesh Kumar Singh</dc:title>
  <dc:creator>user</dc:creator>
  <cp:lastModifiedBy>a</cp:lastModifiedBy>
  <cp:revision>23</cp:revision>
  <dcterms:created xsi:type="dcterms:W3CDTF">2018-09-19T08:47:42Z</dcterms:created>
  <dcterms:modified xsi:type="dcterms:W3CDTF">2018-09-20T05:52:09Z</dcterms:modified>
</cp:coreProperties>
</file>