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B5FD0-4F33-4742-8AB7-CDD909A59CA1}" type="datetimeFigureOut">
              <a:rPr lang="en-IN" smtClean="0"/>
              <a:pPr/>
              <a:t>25-09-2018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36C8E9-414B-4706-B1F5-1764EB40203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B5FD0-4F33-4742-8AB7-CDD909A59CA1}" type="datetimeFigureOut">
              <a:rPr lang="en-IN" smtClean="0"/>
              <a:pPr/>
              <a:t>25-09-2018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6C8E9-414B-4706-B1F5-1764EB40203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काव्य-लक्षण </a:t>
            </a:r>
            <a:endParaRPr lang="en-IN"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lstStyle/>
          <a:p>
            <a:pPr algn="just">
              <a:lnSpc>
                <a:spcPct val="150000"/>
              </a:lnSpc>
              <a:buNone/>
            </a:pP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‘काव्य-लक्षण’ </a:t>
            </a:r>
            <a:r>
              <a:rPr lang="hi-IN" dirty="0" smtClean="0">
                <a:latin typeface="Arial Unicode MS" pitchFamily="34" charset="-128"/>
                <a:ea typeface="Arial Unicode MS" pitchFamily="34" charset="-128"/>
                <a:cs typeface="Arial Unicode MS" pitchFamily="34" charset="-128"/>
              </a:rPr>
              <a:t>का अर्थ है काव्य की परिभाषा. इसे </a:t>
            </a:r>
            <a:r>
              <a:rPr lang="hi-IN" dirty="0" smtClean="0">
                <a:latin typeface="Arial Unicode MS" pitchFamily="34" charset="-128"/>
                <a:ea typeface="Arial Unicode MS" pitchFamily="34" charset="-128"/>
                <a:cs typeface="Arial Unicode MS" pitchFamily="34" charset="-128"/>
              </a:rPr>
              <a:t>‘काव्य </a:t>
            </a:r>
            <a:r>
              <a:rPr lang="hi-IN" dirty="0" smtClean="0">
                <a:latin typeface="Arial Unicode MS" pitchFamily="34" charset="-128"/>
                <a:ea typeface="Arial Unicode MS" pitchFamily="34" charset="-128"/>
                <a:cs typeface="Arial Unicode MS" pitchFamily="34" charset="-128"/>
              </a:rPr>
              <a:t>का </a:t>
            </a:r>
            <a:r>
              <a:rPr lang="hi-IN" dirty="0" smtClean="0">
                <a:latin typeface="Arial Unicode MS" pitchFamily="34" charset="-128"/>
                <a:ea typeface="Arial Unicode MS" pitchFamily="34" charset="-128"/>
                <a:cs typeface="Arial Unicode MS" pitchFamily="34" charset="-128"/>
              </a:rPr>
              <a:t>स्वरूप’ </a:t>
            </a:r>
            <a:r>
              <a:rPr lang="hi-IN" dirty="0" smtClean="0">
                <a:latin typeface="Arial Unicode MS" pitchFamily="34" charset="-128"/>
                <a:ea typeface="Arial Unicode MS" pitchFamily="34" charset="-128"/>
                <a:cs typeface="Arial Unicode MS" pitchFamily="34" charset="-128"/>
              </a:rPr>
              <a:t>भी कहते हैं. संस्कृत में </a:t>
            </a:r>
            <a:r>
              <a:rPr lang="hi-IN" dirty="0" smtClean="0">
                <a:latin typeface="Arial Unicode MS" pitchFamily="34" charset="-128"/>
                <a:ea typeface="Arial Unicode MS" pitchFamily="34" charset="-128"/>
                <a:cs typeface="Arial Unicode MS" pitchFamily="34" charset="-128"/>
              </a:rPr>
              <a:t>‘काव्य’ </a:t>
            </a:r>
            <a:r>
              <a:rPr lang="hi-IN" dirty="0" smtClean="0">
                <a:latin typeface="Arial Unicode MS" pitchFamily="34" charset="-128"/>
                <a:ea typeface="Arial Unicode MS" pitchFamily="34" charset="-128"/>
                <a:cs typeface="Arial Unicode MS" pitchFamily="34" charset="-128"/>
              </a:rPr>
              <a:t>का अर्थ होता है – साहित्य. इसलिए </a:t>
            </a:r>
            <a:r>
              <a:rPr lang="hi-IN" dirty="0" smtClean="0">
                <a:latin typeface="Arial Unicode MS" pitchFamily="34" charset="-128"/>
                <a:ea typeface="Arial Unicode MS" pitchFamily="34" charset="-128"/>
                <a:cs typeface="Arial Unicode MS" pitchFamily="34" charset="-128"/>
              </a:rPr>
              <a:t>‘काव्य-लक्षण’ </a:t>
            </a:r>
            <a:r>
              <a:rPr lang="hi-IN" dirty="0" smtClean="0">
                <a:latin typeface="Arial Unicode MS" pitchFamily="34" charset="-128"/>
                <a:ea typeface="Arial Unicode MS" pitchFamily="34" charset="-128"/>
                <a:cs typeface="Arial Unicode MS" pitchFamily="34" charset="-128"/>
              </a:rPr>
              <a:t>का अर्थ हुआ साहित्य की परिभाषा या उसकी पहचान के आधार. इन्हें हम साहित्य की विशेषताओं के तौर पर भी समझ सकते हैं.</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b="1" i="1" dirty="0" smtClean="0">
                <a:latin typeface="Arial Unicode MS" pitchFamily="34" charset="-128"/>
                <a:ea typeface="Arial Unicode MS" pitchFamily="34" charset="-128"/>
                <a:cs typeface="Arial Unicode MS" pitchFamily="34" charset="-128"/>
              </a:rPr>
              <a:t>‘रमणीयार्थ </a:t>
            </a:r>
            <a:r>
              <a:rPr lang="hi-IN" b="1" i="1" dirty="0" smtClean="0">
                <a:latin typeface="Arial Unicode MS" pitchFamily="34" charset="-128"/>
                <a:ea typeface="Arial Unicode MS" pitchFamily="34" charset="-128"/>
                <a:cs typeface="Arial Unicode MS" pitchFamily="34" charset="-128"/>
              </a:rPr>
              <a:t>प्रतिपादकः शब्दः काव्यम्’</a:t>
            </a:r>
            <a:endParaRPr lang="en-IN" dirty="0"/>
          </a:p>
        </p:txBody>
      </p:sp>
      <p:sp>
        <p:nvSpPr>
          <p:cNvPr id="5" name="Content Placeholder 4"/>
          <p:cNvSpPr>
            <a:spLocks noGrp="1"/>
          </p:cNvSpPr>
          <p:nvPr>
            <p:ph idx="1"/>
          </p:nvPr>
        </p:nvSpPr>
        <p:spPr/>
        <p:txBody>
          <a:bodyPr>
            <a:normAutofit fontScale="85000" lnSpcReduction="10000"/>
          </a:bodyPr>
          <a:lstStyle/>
          <a:p>
            <a:pPr>
              <a:lnSpc>
                <a:spcPct val="150000"/>
              </a:lnSpc>
              <a:buNone/>
            </a:pPr>
            <a:r>
              <a:rPr lang="hi-IN" dirty="0" smtClean="0">
                <a:latin typeface="Arial Unicode MS" pitchFamily="34" charset="-128"/>
                <a:ea typeface="Arial Unicode MS" pitchFamily="34" charset="-128"/>
                <a:cs typeface="Arial Unicode MS" pitchFamily="34" charset="-128"/>
              </a:rPr>
              <a:t>  जगन्नाथ ने कहा कि रमणीय अर्थ प्रतिपादित करनेवाले शब्दों को काव्य कहते हैं. उन्होंने ‘शब्द’ को ही काव्य कहा. ‘शब्द’ को काव्य माननेवाले वे संस्कृत के प्रथम आचार्य हैं. उनका विचार है कि अलंकार या रस या ध्वनि की शर्त लगाकर ‘काव्य-लक्षण’ की परिभाषा तय करना उचित नहीं है. यदि शब्द में रमणीय अर्थ प्रदान करने की क्षमता है तो वह स्वतः काव्य का दर्जा पाने की योग्यता रखता है. </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निष्कर्ष </a:t>
            </a:r>
            <a:endParaRPr lang="en-IN"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lstStyle/>
          <a:p>
            <a:pPr>
              <a:lnSpc>
                <a:spcPct val="150000"/>
              </a:lnSpc>
              <a:buNone/>
            </a:pPr>
            <a:r>
              <a:rPr lang="hi-IN" dirty="0" smtClean="0">
                <a:latin typeface="Arial Unicode MS" pitchFamily="34" charset="-128"/>
                <a:ea typeface="Arial Unicode MS" pitchFamily="34" charset="-128"/>
                <a:cs typeface="Arial Unicode MS" pitchFamily="34" charset="-128"/>
              </a:rPr>
              <a:t>  ‘काव्य-लक्षण’ के अंतर्गत व्यक्त किये गए विचारों में आचार्यों ने बहुत बारीकी का परिचय दिया है. इन सभी परिभाषाओं में कविता को समझने और पहचान सुनिश्चित करने की कोशिश है. आचार्यों के आपसी मतभेद के बुनियादी आधार उनके काव्य-सम्प्रदायों के भीतर मौजूद हैं.</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संस्कृत के आचार्य </a:t>
            </a:r>
            <a:r>
              <a:rPr lang="hi-IN" dirty="0" smtClean="0"/>
              <a:t> </a:t>
            </a:r>
            <a:endParaRPr lang="en-IN" dirty="0"/>
          </a:p>
        </p:txBody>
      </p:sp>
      <p:sp>
        <p:nvSpPr>
          <p:cNvPr id="5" name="Content Placeholder 4"/>
          <p:cNvSpPr>
            <a:spLocks noGrp="1"/>
          </p:cNvSpPr>
          <p:nvPr>
            <p:ph idx="1"/>
          </p:nvPr>
        </p:nvSpPr>
        <p:spPr/>
        <p:txBody>
          <a:bodyPr>
            <a:normAutofit lnSpcReduction="10000"/>
          </a:bodyPr>
          <a:lstStyle/>
          <a:p>
            <a:pPr>
              <a:buNone/>
            </a:pPr>
            <a:r>
              <a:rPr lang="hi-IN" dirty="0" smtClean="0">
                <a:latin typeface="Arial Unicode MS" pitchFamily="34" charset="-128"/>
                <a:ea typeface="Arial Unicode MS" pitchFamily="34" charset="-128"/>
                <a:cs typeface="Arial Unicode MS" pitchFamily="34" charset="-128"/>
              </a:rPr>
              <a:t>   पाठ्यक्रम के अनुसार हमें यह जानना है कि संस्कृत के आचार्यों ने ‘काव्य-लक्षण’ को किस तरह रेखांकित किया है. यद्यपि इस विषय पर अनेक आचार्यों </a:t>
            </a:r>
            <a:r>
              <a:rPr lang="hi-IN" dirty="0" smtClean="0">
                <a:latin typeface="Arial Unicode MS" pitchFamily="34" charset="-128"/>
                <a:ea typeface="Arial Unicode MS" pitchFamily="34" charset="-128"/>
                <a:cs typeface="Arial Unicode MS" pitchFamily="34" charset="-128"/>
              </a:rPr>
              <a:t>ने अपनी </a:t>
            </a:r>
            <a:r>
              <a:rPr lang="hi-IN" dirty="0" smtClean="0">
                <a:latin typeface="Arial Unicode MS" pitchFamily="34" charset="-128"/>
                <a:ea typeface="Arial Unicode MS" pitchFamily="34" charset="-128"/>
                <a:cs typeface="Arial Unicode MS" pitchFamily="34" charset="-128"/>
              </a:rPr>
              <a:t>बात रखी है, मगर चार आचार्यों के विचारों को सर्वाधिक महत्त्वपूर्ण माना गया है – </a:t>
            </a:r>
          </a:p>
          <a:p>
            <a:pPr>
              <a:buNone/>
            </a:pPr>
            <a:r>
              <a:rPr lang="hi-IN" dirty="0" smtClean="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1</a:t>
            </a:r>
            <a:r>
              <a:rPr lang="hi-IN" dirty="0" smtClean="0">
                <a:latin typeface="Arial Unicode MS" pitchFamily="34" charset="-128"/>
                <a:ea typeface="Arial Unicode MS" pitchFamily="34" charset="-128"/>
                <a:cs typeface="Arial Unicode MS" pitchFamily="34" charset="-128"/>
              </a:rPr>
              <a:t>.भामह</a:t>
            </a:r>
          </a:p>
          <a:p>
            <a:pPr>
              <a:buNone/>
            </a:pPr>
            <a:r>
              <a:rPr lang="hi-IN" dirty="0" smtClean="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2.</a:t>
            </a:r>
            <a:r>
              <a:rPr lang="hi-IN" dirty="0" smtClean="0">
                <a:latin typeface="Arial Unicode MS" pitchFamily="34" charset="-128"/>
                <a:ea typeface="Arial Unicode MS" pitchFamily="34" charset="-128"/>
                <a:cs typeface="Arial Unicode MS" pitchFamily="34" charset="-128"/>
              </a:rPr>
              <a:t>मम्मट</a:t>
            </a:r>
          </a:p>
          <a:p>
            <a:pPr>
              <a:buNone/>
            </a:pPr>
            <a:r>
              <a:rPr lang="hi-IN" dirty="0" smtClean="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3.</a:t>
            </a:r>
            <a:r>
              <a:rPr lang="hi-IN" dirty="0" smtClean="0">
                <a:latin typeface="Arial Unicode MS" pitchFamily="34" charset="-128"/>
                <a:ea typeface="Arial Unicode MS" pitchFamily="34" charset="-128"/>
                <a:cs typeface="Arial Unicode MS" pitchFamily="34" charset="-128"/>
              </a:rPr>
              <a:t>विश्वनाथ</a:t>
            </a:r>
          </a:p>
          <a:p>
            <a:pPr>
              <a:buNone/>
            </a:pPr>
            <a:r>
              <a:rPr lang="hi-IN" dirty="0" smtClean="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4.</a:t>
            </a:r>
            <a:r>
              <a:rPr lang="hi-IN" dirty="0" smtClean="0">
                <a:latin typeface="Arial Unicode MS" pitchFamily="34" charset="-128"/>
                <a:ea typeface="Arial Unicode MS" pitchFamily="34" charset="-128"/>
                <a:cs typeface="Arial Unicode MS" pitchFamily="34" charset="-128"/>
              </a:rPr>
              <a:t>जगन्नाथ  </a:t>
            </a:r>
            <a:r>
              <a:rPr lang="hi-IN" dirty="0" smtClean="0"/>
              <a:t>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भामह </a:t>
            </a:r>
            <a:endParaRPr lang="en-IN"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normAutofit lnSpcReduction="10000"/>
          </a:bodyPr>
          <a:lstStyle/>
          <a:p>
            <a:pPr algn="just">
              <a:lnSpc>
                <a:spcPct val="150000"/>
              </a:lnSpc>
              <a:buNone/>
            </a:pPr>
            <a:r>
              <a:rPr lang="hi-IN" dirty="0" smtClean="0">
                <a:latin typeface="Arial Unicode MS" pitchFamily="34" charset="-128"/>
                <a:ea typeface="Arial Unicode MS" pitchFamily="34" charset="-128"/>
                <a:cs typeface="Arial Unicode MS" pitchFamily="34" charset="-128"/>
              </a:rPr>
              <a:t>   आचार्य भामह</a:t>
            </a:r>
            <a:r>
              <a:rPr lang="en-US"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छठी शताब्दी में मौजूद माने जाते हैं. उनकी पुस्तक का नाम ‘काव्यालंकार’ </a:t>
            </a:r>
            <a:r>
              <a:rPr lang="hi-IN" dirty="0" smtClean="0">
                <a:latin typeface="Arial Unicode MS" pitchFamily="34" charset="-128"/>
                <a:ea typeface="Arial Unicode MS" pitchFamily="34" charset="-128"/>
                <a:cs typeface="Arial Unicode MS" pitchFamily="34" charset="-128"/>
              </a:rPr>
              <a:t>है. वे </a:t>
            </a:r>
            <a:r>
              <a:rPr lang="hi-IN" dirty="0" smtClean="0">
                <a:latin typeface="Arial Unicode MS" pitchFamily="34" charset="-128"/>
                <a:ea typeface="Arial Unicode MS" pitchFamily="34" charset="-128"/>
                <a:cs typeface="Arial Unicode MS" pitchFamily="34" charset="-128"/>
              </a:rPr>
              <a:t>अलंकारवादी आचार्य थे. उन्होंने अपनी इस पुस्तक में ‘काव्य-लक्षण’ की परिभाषा इस प्रकार दी है – </a:t>
            </a:r>
          </a:p>
          <a:p>
            <a:pPr algn="just">
              <a:lnSpc>
                <a:spcPct val="150000"/>
              </a:lnSpc>
              <a:buNone/>
            </a:pPr>
            <a:endParaRPr lang="hi-IN" dirty="0" smtClean="0">
              <a:latin typeface="Arial Unicode MS" pitchFamily="34" charset="-128"/>
              <a:ea typeface="Arial Unicode MS" pitchFamily="34" charset="-128"/>
              <a:cs typeface="Arial Unicode MS" pitchFamily="34" charset="-128"/>
            </a:endParaRPr>
          </a:p>
          <a:p>
            <a:pPr algn="just">
              <a:lnSpc>
                <a:spcPct val="150000"/>
              </a:lnSpc>
              <a:buNone/>
            </a:pPr>
            <a:r>
              <a:rPr lang="hi-IN" dirty="0" smtClean="0">
                <a:latin typeface="Arial Unicode MS" pitchFamily="34" charset="-128"/>
                <a:ea typeface="Arial Unicode MS" pitchFamily="34" charset="-128"/>
                <a:cs typeface="Arial Unicode MS" pitchFamily="34" charset="-128"/>
              </a:rPr>
              <a:t>			</a:t>
            </a:r>
            <a:r>
              <a:rPr lang="hi-IN" b="1" i="1" dirty="0" smtClean="0">
                <a:latin typeface="Arial Unicode MS" pitchFamily="34" charset="-128"/>
                <a:ea typeface="Arial Unicode MS" pitchFamily="34" charset="-128"/>
                <a:cs typeface="Arial Unicode MS" pitchFamily="34" charset="-128"/>
              </a:rPr>
              <a:t>‘शब्दार्थौ सहितौ काव्यम्’  </a:t>
            </a:r>
            <a:endParaRPr lang="en-IN" b="1" i="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b="1" i="1" dirty="0" smtClean="0">
                <a:latin typeface="Arial Unicode MS" pitchFamily="34" charset="-128"/>
                <a:ea typeface="Arial Unicode MS" pitchFamily="34" charset="-128"/>
                <a:cs typeface="Arial Unicode MS" pitchFamily="34" charset="-128"/>
              </a:rPr>
              <a:t>शब्दार्थौ सहितौ काव्यम्’</a:t>
            </a:r>
            <a:endParaRPr lang="en-IN" dirty="0"/>
          </a:p>
        </p:txBody>
      </p:sp>
      <p:sp>
        <p:nvSpPr>
          <p:cNvPr id="5" name="Content Placeholder 4"/>
          <p:cNvSpPr>
            <a:spLocks noGrp="1"/>
          </p:cNvSpPr>
          <p:nvPr>
            <p:ph idx="1"/>
          </p:nvPr>
        </p:nvSpPr>
        <p:spPr/>
        <p:txBody>
          <a:bodyPr/>
          <a:lstStyle/>
          <a:p>
            <a:pPr algn="just">
              <a:lnSpc>
                <a:spcPct val="150000"/>
              </a:lnSpc>
              <a:buNone/>
            </a:pPr>
            <a:r>
              <a:rPr lang="hi-IN" dirty="0" smtClean="0">
                <a:latin typeface="Arial Unicode MS" pitchFamily="34" charset="-128"/>
                <a:ea typeface="Arial Unicode MS" pitchFamily="34" charset="-128"/>
                <a:cs typeface="Arial Unicode MS" pitchFamily="34" charset="-128"/>
              </a:rPr>
              <a:t>   भामह अलंकारवादी थे. उनका विचार है कि शब्दालंकार अथवा अर्थालंकार से युक्त भाषा को ही काव्य कहते हैं. अन्य विषयों की भाषा में आलंकारिकता अनिवार्य रूप से नहीं होती है. यही वह आधार है जिससे साहित्यिक और असाहित्यिक भाषा का पता चलता है. </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मम्मट</a:t>
            </a:r>
            <a:r>
              <a:rPr lang="hi-IN" dirty="0" smtClean="0"/>
              <a:t> </a:t>
            </a:r>
            <a:endParaRPr lang="en-IN" dirty="0"/>
          </a:p>
        </p:txBody>
      </p:sp>
      <p:sp>
        <p:nvSpPr>
          <p:cNvPr id="5" name="Content Placeholder 4"/>
          <p:cNvSpPr>
            <a:spLocks noGrp="1"/>
          </p:cNvSpPr>
          <p:nvPr>
            <p:ph idx="1"/>
          </p:nvPr>
        </p:nvSpPr>
        <p:spPr/>
        <p:txBody>
          <a:bodyPr/>
          <a:lstStyle/>
          <a:p>
            <a:pPr>
              <a:lnSpc>
                <a:spcPct val="150000"/>
              </a:lnSpc>
              <a:buNone/>
            </a:pPr>
            <a:r>
              <a:rPr lang="hi-IN" dirty="0" smtClean="0">
                <a:latin typeface="Arial Unicode MS" pitchFamily="34" charset="-128"/>
                <a:ea typeface="Arial Unicode MS" pitchFamily="34" charset="-128"/>
                <a:cs typeface="Arial Unicode MS" pitchFamily="34" charset="-128"/>
              </a:rPr>
              <a:t>   आचार्य मम्मट का समय 11वीं शताब्दी है. वे ध्वनिवादी आचार्य थे. उनकी पुस्तक ‘काव्य-प्रकाश’ को काव्यशास्त्र की श्रेष्ठ पुस्तकों में शामिल किया जाता है. उन्होंने ‘काव्य-लक्षण’ के बारे में लिखा है – </a:t>
            </a:r>
          </a:p>
          <a:p>
            <a:pPr>
              <a:buNone/>
            </a:pPr>
            <a:endParaRPr lang="hi-IN" dirty="0" smtClean="0">
              <a:latin typeface="Arial Unicode MS" pitchFamily="34" charset="-128"/>
              <a:ea typeface="Arial Unicode MS" pitchFamily="34" charset="-128"/>
              <a:cs typeface="Arial Unicode MS" pitchFamily="34" charset="-128"/>
            </a:endParaRPr>
          </a:p>
          <a:p>
            <a:pPr>
              <a:buNone/>
            </a:pPr>
            <a:r>
              <a:rPr lang="hi-IN" b="1" i="1" dirty="0" smtClean="0">
                <a:latin typeface="Arial Unicode MS" pitchFamily="34" charset="-128"/>
                <a:ea typeface="Arial Unicode MS" pitchFamily="34" charset="-128"/>
                <a:cs typeface="Arial Unicode MS" pitchFamily="34" charset="-128"/>
              </a:rPr>
              <a:t>  ‘तददोषौ शब्दार्थौ सगुणावनलंकृती पुनः क्वापि’</a:t>
            </a:r>
            <a:endParaRPr lang="en-IN"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hi-IN" i="1" dirty="0" smtClean="0">
                <a:latin typeface="Arial Unicode MS" pitchFamily="34" charset="-128"/>
                <a:ea typeface="Arial Unicode MS" pitchFamily="34" charset="-128"/>
                <a:cs typeface="Arial Unicode MS" pitchFamily="34" charset="-128"/>
              </a:rPr>
              <a:t>‘तददोषौ </a:t>
            </a:r>
            <a:r>
              <a:rPr lang="hi-IN" i="1" dirty="0" smtClean="0">
                <a:latin typeface="Arial Unicode MS" pitchFamily="34" charset="-128"/>
                <a:ea typeface="Arial Unicode MS" pitchFamily="34" charset="-128"/>
                <a:cs typeface="Arial Unicode MS" pitchFamily="34" charset="-128"/>
              </a:rPr>
              <a:t>शब्दार्थौ सगुणावनलंकृती पुनः क्वापि’</a:t>
            </a:r>
            <a:endParaRPr lang="en-IN" i="1" dirty="0"/>
          </a:p>
        </p:txBody>
      </p:sp>
      <p:sp>
        <p:nvSpPr>
          <p:cNvPr id="5" name="Content Placeholder 4"/>
          <p:cNvSpPr>
            <a:spLocks noGrp="1"/>
          </p:cNvSpPr>
          <p:nvPr>
            <p:ph idx="1"/>
          </p:nvPr>
        </p:nvSpPr>
        <p:spPr/>
        <p:txBody>
          <a:bodyPr>
            <a:normAutofit lnSpcReduction="10000"/>
          </a:bodyPr>
          <a:lstStyle/>
          <a:p>
            <a:pPr>
              <a:buNone/>
            </a:pPr>
            <a:r>
              <a:rPr lang="hi-IN" dirty="0" smtClean="0">
                <a:latin typeface="Arial Unicode MS" pitchFamily="34" charset="-128"/>
                <a:ea typeface="Arial Unicode MS" pitchFamily="34" charset="-128"/>
                <a:cs typeface="Arial Unicode MS" pitchFamily="34" charset="-128"/>
              </a:rPr>
              <a:t>आचार्य मम्मट ने कहा कि ‘शब्दार्थ’ ही काव्य है, किन्तु उसकी तीन विशेषताएँ होनी चाहिए – </a:t>
            </a:r>
          </a:p>
          <a:p>
            <a:pPr>
              <a:buNone/>
            </a:pPr>
            <a:r>
              <a:rPr lang="hi-IN" dirty="0" smtClean="0">
                <a:latin typeface="Arial Unicode MS" pitchFamily="34" charset="-128"/>
                <a:ea typeface="Arial Unicode MS" pitchFamily="34" charset="-128"/>
                <a:cs typeface="Arial Unicode MS" pitchFamily="34" charset="-128"/>
              </a:rPr>
              <a:t>1.अदो</a:t>
            </a:r>
            <a:r>
              <a:rPr lang="hi-IN" dirty="0" smtClean="0">
                <a:latin typeface="Arial Unicode MS" pitchFamily="34" charset="-128"/>
                <a:ea typeface="Arial Unicode MS" pitchFamily="34" charset="-128"/>
                <a:cs typeface="Arial Unicode MS" pitchFamily="34" charset="-128"/>
              </a:rPr>
              <a:t>षौ – काव्य-दोषों से मुक्त </a:t>
            </a:r>
          </a:p>
          <a:p>
            <a:pPr>
              <a:buNone/>
            </a:pPr>
            <a:r>
              <a:rPr lang="hi-IN" dirty="0" smtClean="0">
                <a:latin typeface="Arial Unicode MS" pitchFamily="34" charset="-128"/>
                <a:ea typeface="Arial Unicode MS" pitchFamily="34" charset="-128"/>
                <a:cs typeface="Arial Unicode MS" pitchFamily="34" charset="-128"/>
              </a:rPr>
              <a:t>2.सगुणौ – काव्य-गुणों से युक्त </a:t>
            </a:r>
          </a:p>
          <a:p>
            <a:pPr>
              <a:buNone/>
            </a:pPr>
            <a:r>
              <a:rPr lang="hi-IN" dirty="0" smtClean="0">
                <a:latin typeface="Arial Unicode MS" pitchFamily="34" charset="-128"/>
                <a:ea typeface="Arial Unicode MS" pitchFamily="34" charset="-128"/>
                <a:cs typeface="Arial Unicode MS" pitchFamily="34" charset="-128"/>
              </a:rPr>
              <a:t>3.अनलंकृति पुनः क्वापि </a:t>
            </a:r>
            <a:r>
              <a:rPr lang="hi-IN" dirty="0" smtClean="0">
                <a:latin typeface="Arial Unicode MS" pitchFamily="34" charset="-128"/>
                <a:ea typeface="Arial Unicode MS" pitchFamily="34" charset="-128"/>
                <a:cs typeface="Arial Unicode MS" pitchFamily="34" charset="-128"/>
              </a:rPr>
              <a:t>– </a:t>
            </a:r>
            <a:r>
              <a:rPr lang="hi-IN" dirty="0" smtClean="0">
                <a:latin typeface="Arial Unicode MS" pitchFamily="34" charset="-128"/>
                <a:ea typeface="Arial Unicode MS" pitchFamily="34" charset="-128"/>
                <a:cs typeface="Arial Unicode MS" pitchFamily="34" charset="-128"/>
              </a:rPr>
              <a:t>कहीं-कहीं अलंकार के बिना भी काव्य के शब्दार्थ हो सकते हैं.</a:t>
            </a:r>
          </a:p>
          <a:p>
            <a:pPr algn="just">
              <a:buNone/>
            </a:pPr>
            <a:r>
              <a:rPr lang="hi-IN" dirty="0" smtClean="0">
                <a:latin typeface="Arial Unicode MS" pitchFamily="34" charset="-128"/>
                <a:ea typeface="Arial Unicode MS" pitchFamily="34" charset="-128"/>
                <a:cs typeface="Arial Unicode MS" pitchFamily="34" charset="-128"/>
              </a:rPr>
              <a:t>        अर्थात् ऐसे शब्दार्थ को काव्य कहेंगे जो काव्य-दोषों से मुक्त, काव्य-गुणों से युक्त और कहीं-कहीं अलंकार के बिना भी हो. </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विश्वनाथ </a:t>
            </a:r>
            <a:endParaRPr lang="en-IN"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normAutofit/>
          </a:bodyPr>
          <a:lstStyle/>
          <a:p>
            <a:pPr algn="just">
              <a:lnSpc>
                <a:spcPct val="150000"/>
              </a:lnSpc>
              <a:buNone/>
            </a:pPr>
            <a:r>
              <a:rPr lang="hi-IN" dirty="0" smtClean="0">
                <a:latin typeface="Arial Unicode MS" pitchFamily="34" charset="-128"/>
                <a:ea typeface="Arial Unicode MS" pitchFamily="34" charset="-128"/>
                <a:cs typeface="Arial Unicode MS" pitchFamily="34" charset="-128"/>
              </a:rPr>
              <a:t>   आचार्य विश्वनाथ 14 वीं शताब्दी में मौजूद थे. वे रसवादी आचार्य थे. उनकी प्रसिद्ध पुस्तक है – ‘साहित्यदर्पण’. इस पुस्तक में उन्होंने ‘काव्य-लक्षण’ के बारे में बताते हुए लिखा है –</a:t>
            </a:r>
          </a:p>
          <a:p>
            <a:pPr algn="just">
              <a:buNone/>
            </a:pPr>
            <a:endParaRPr lang="hi-IN" dirty="0" smtClean="0">
              <a:latin typeface="Arial Unicode MS" pitchFamily="34" charset="-128"/>
              <a:ea typeface="Arial Unicode MS" pitchFamily="34" charset="-128"/>
              <a:cs typeface="Arial Unicode MS" pitchFamily="34" charset="-128"/>
            </a:endParaRPr>
          </a:p>
          <a:p>
            <a:pPr algn="just">
              <a:buNone/>
            </a:pPr>
            <a:r>
              <a:rPr lang="hi-IN" dirty="0" smtClean="0">
                <a:latin typeface="Arial Unicode MS" pitchFamily="34" charset="-128"/>
                <a:ea typeface="Arial Unicode MS" pitchFamily="34" charset="-128"/>
                <a:cs typeface="Arial Unicode MS" pitchFamily="34" charset="-128"/>
              </a:rPr>
              <a:t>			</a:t>
            </a:r>
            <a:r>
              <a:rPr lang="hi-IN" i="1" dirty="0" smtClean="0">
                <a:latin typeface="Arial Unicode MS" pitchFamily="34" charset="-128"/>
                <a:ea typeface="Arial Unicode MS" pitchFamily="34" charset="-128"/>
                <a:cs typeface="Arial Unicode MS" pitchFamily="34" charset="-128"/>
              </a:rPr>
              <a:t>‘रसात्मकं वाक्यं काव्यं’</a:t>
            </a:r>
            <a:endParaRPr lang="en-IN" i="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i="1" dirty="0" smtClean="0">
                <a:latin typeface="Arial Unicode MS" pitchFamily="34" charset="-128"/>
                <a:ea typeface="Arial Unicode MS" pitchFamily="34" charset="-128"/>
                <a:cs typeface="Arial Unicode MS" pitchFamily="34" charset="-128"/>
              </a:rPr>
              <a:t>‘रसात्मकं वाक्यं काव्यं’</a:t>
            </a:r>
            <a:endParaRPr lang="en-IN" dirty="0"/>
          </a:p>
        </p:txBody>
      </p:sp>
      <p:sp>
        <p:nvSpPr>
          <p:cNvPr id="5" name="Content Placeholder 4"/>
          <p:cNvSpPr>
            <a:spLocks noGrp="1"/>
          </p:cNvSpPr>
          <p:nvPr>
            <p:ph idx="1"/>
          </p:nvPr>
        </p:nvSpPr>
        <p:spPr/>
        <p:txBody>
          <a:bodyPr>
            <a:normAutofit fontScale="77500" lnSpcReduction="20000"/>
          </a:bodyPr>
          <a:lstStyle/>
          <a:p>
            <a:pPr>
              <a:lnSpc>
                <a:spcPct val="160000"/>
              </a:lnSpc>
              <a:buNone/>
            </a:pPr>
            <a:r>
              <a:rPr lang="hi-IN" dirty="0" smtClean="0">
                <a:latin typeface="Arial Unicode MS" pitchFamily="34" charset="-128"/>
                <a:ea typeface="Arial Unicode MS" pitchFamily="34" charset="-128"/>
                <a:cs typeface="Arial Unicode MS" pitchFamily="34" charset="-128"/>
              </a:rPr>
              <a:t>   आचार्य विश्वनाथ ने रस से युक्त वाक्य को काव्य कहा है. अपने पूर्ववर्ती आचार्यों की तरह उन्होंने ‘शब्दार्थ’ को काव्य नहीं कहा, बल्कि ‘वाक्य’ को काव्य कहा. यह बिल्कुल नयी बात थी. उनका ख्याल है कि अलंकार तो काव्य का एक छोटा-सा पक्ष है. उसे काव्य की अनिवार्य पहचान नहीं बनाया जा सकता है. काव्य की असली पहचान रस की सिद्धि है. उन्होंने मम्मट की परिभाषा की तीखी आलोचना की. उनका विचार है कि कोई भी कविता दोषों से पूरी तरह मुक्त नहीं होती और गुणों से युक्त नहीं होती.</a:t>
            </a:r>
            <a:endParaRPr lang="en-IN"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i-IN" dirty="0" smtClean="0">
                <a:latin typeface="Arial Unicode MS" pitchFamily="34" charset="-128"/>
                <a:ea typeface="Arial Unicode MS" pitchFamily="34" charset="-128"/>
                <a:cs typeface="Arial Unicode MS" pitchFamily="34" charset="-128"/>
              </a:rPr>
              <a:t>जगन्नाथ </a:t>
            </a:r>
            <a:endParaRPr lang="en-IN" dirty="0">
              <a:latin typeface="Arial Unicode MS" pitchFamily="34" charset="-128"/>
              <a:ea typeface="Arial Unicode MS" pitchFamily="34" charset="-128"/>
              <a:cs typeface="Arial Unicode MS" pitchFamily="34" charset="-128"/>
            </a:endParaRPr>
          </a:p>
        </p:txBody>
      </p:sp>
      <p:sp>
        <p:nvSpPr>
          <p:cNvPr id="5" name="Content Placeholder 4"/>
          <p:cNvSpPr>
            <a:spLocks noGrp="1"/>
          </p:cNvSpPr>
          <p:nvPr>
            <p:ph idx="1"/>
          </p:nvPr>
        </p:nvSpPr>
        <p:spPr/>
        <p:txBody>
          <a:bodyPr/>
          <a:lstStyle/>
          <a:p>
            <a:pPr>
              <a:lnSpc>
                <a:spcPct val="150000"/>
              </a:lnSpc>
              <a:buNone/>
            </a:pPr>
            <a:r>
              <a:rPr lang="hi-IN" dirty="0" smtClean="0">
                <a:latin typeface="Arial Unicode MS" pitchFamily="34" charset="-128"/>
                <a:ea typeface="Arial Unicode MS" pitchFamily="34" charset="-128"/>
                <a:cs typeface="Arial Unicode MS" pitchFamily="34" charset="-128"/>
              </a:rPr>
              <a:t>   पंडितराज जगन्नाथ 17 वीं शताब्दी में मौजूद थे. उन्हें शब्दवादी माना जाता है. उनकी प्रसिद्ध पुस्तक है – ‘रसगंगाधर’. इस पुस्तक में ‘काव्य-लक्षण’ के बारे में पंडितराज ने लिखा है –</a:t>
            </a:r>
          </a:p>
          <a:p>
            <a:pPr>
              <a:buNone/>
            </a:pPr>
            <a:endParaRPr lang="hi-IN" dirty="0" smtClean="0">
              <a:latin typeface="Arial Unicode MS" pitchFamily="34" charset="-128"/>
              <a:ea typeface="Arial Unicode MS" pitchFamily="34" charset="-128"/>
              <a:cs typeface="Arial Unicode MS" pitchFamily="34" charset="-128"/>
            </a:endParaRPr>
          </a:p>
          <a:p>
            <a:pPr algn="ctr">
              <a:buNone/>
            </a:pPr>
            <a:r>
              <a:rPr lang="hi-IN" dirty="0" smtClean="0">
                <a:latin typeface="Arial Unicode MS" pitchFamily="34" charset="-128"/>
                <a:ea typeface="Arial Unicode MS" pitchFamily="34" charset="-128"/>
                <a:cs typeface="Arial Unicode MS" pitchFamily="34" charset="-128"/>
              </a:rPr>
              <a:t>	</a:t>
            </a:r>
            <a:r>
              <a:rPr lang="hi-IN" b="1" i="1" dirty="0" smtClean="0">
                <a:latin typeface="Arial Unicode MS" pitchFamily="34" charset="-128"/>
                <a:ea typeface="Arial Unicode MS" pitchFamily="34" charset="-128"/>
                <a:cs typeface="Arial Unicode MS" pitchFamily="34" charset="-128"/>
              </a:rPr>
              <a:t>‘रमणीयार्थ प्रतिपादकः शब्दः काव्यम्’</a:t>
            </a:r>
            <a:endParaRPr lang="en-IN" b="1" i="1" dirty="0">
              <a:latin typeface="Arial Unicode MS" pitchFamily="34" charset="-128"/>
              <a:ea typeface="Arial Unicode MS" pitchFamily="34" charset="-128"/>
              <a:cs typeface="Arial Unicode MS"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655</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काव्य-लक्षण </vt:lpstr>
      <vt:lpstr>संस्कृत के आचार्य  </vt:lpstr>
      <vt:lpstr>भामह </vt:lpstr>
      <vt:lpstr>शब्दार्थौ सहितौ काव्यम्’</vt:lpstr>
      <vt:lpstr>मम्मट </vt:lpstr>
      <vt:lpstr>‘तददोषौ शब्दार्थौ सगुणावनलंकृती पुनः क्वापि’</vt:lpstr>
      <vt:lpstr>विश्वनाथ </vt:lpstr>
      <vt:lpstr>‘रसात्मकं वाक्यं काव्यं’</vt:lpstr>
      <vt:lpstr>जगन्नाथ </vt:lpstr>
      <vt:lpstr>‘रमणीयार्थ प्रतिपादकः शब्दः काव्यम्’</vt:lpstr>
      <vt:lpstr>निष्कर्ष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KAMLESH</dc:creator>
  <cp:lastModifiedBy>KAMLESH</cp:lastModifiedBy>
  <cp:revision>12</cp:revision>
  <dcterms:created xsi:type="dcterms:W3CDTF">2018-09-13T15:23:06Z</dcterms:created>
  <dcterms:modified xsi:type="dcterms:W3CDTF">2018-09-25T03:33:11Z</dcterms:modified>
</cp:coreProperties>
</file>