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85" autoAdjust="0"/>
    <p:restoredTop sz="94660"/>
  </p:normalViewPr>
  <p:slideViewPr>
    <p:cSldViewPr>
      <p:cViewPr>
        <p:scale>
          <a:sx n="100" d="100"/>
          <a:sy n="100" d="100"/>
        </p:scale>
        <p:origin x="-762" y="9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EAF00B7-0B06-4869-8FA2-67C51CD43634}" type="datetimeFigureOut">
              <a:rPr lang="en-IN" smtClean="0"/>
              <a:pPr/>
              <a:t>24-09-2018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5E8BC5D-6DA7-42A6-9DF2-BB5B98526971}"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EAF00B7-0B06-4869-8FA2-67C51CD43634}" type="datetimeFigureOut">
              <a:rPr lang="en-IN" smtClean="0"/>
              <a:pPr/>
              <a:t>24-09-2018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5E8BC5D-6DA7-42A6-9DF2-BB5B98526971}"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EAF00B7-0B06-4869-8FA2-67C51CD43634}" type="datetimeFigureOut">
              <a:rPr lang="en-IN" smtClean="0"/>
              <a:pPr/>
              <a:t>24-09-2018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5E8BC5D-6DA7-42A6-9DF2-BB5B98526971}"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EAF00B7-0B06-4869-8FA2-67C51CD43634}" type="datetimeFigureOut">
              <a:rPr lang="en-IN" smtClean="0"/>
              <a:pPr/>
              <a:t>24-09-2018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5E8BC5D-6DA7-42A6-9DF2-BB5B98526971}"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AF00B7-0B06-4869-8FA2-67C51CD43634}" type="datetimeFigureOut">
              <a:rPr lang="en-IN" smtClean="0"/>
              <a:pPr/>
              <a:t>24-09-2018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5E8BC5D-6DA7-42A6-9DF2-BB5B98526971}"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EAF00B7-0B06-4869-8FA2-67C51CD43634}" type="datetimeFigureOut">
              <a:rPr lang="en-IN" smtClean="0"/>
              <a:pPr/>
              <a:t>24-09-2018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5E8BC5D-6DA7-42A6-9DF2-BB5B98526971}"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EAF00B7-0B06-4869-8FA2-67C51CD43634}" type="datetimeFigureOut">
              <a:rPr lang="en-IN" smtClean="0"/>
              <a:pPr/>
              <a:t>24-09-2018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5E8BC5D-6DA7-42A6-9DF2-BB5B98526971}"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EAF00B7-0B06-4869-8FA2-67C51CD43634}" type="datetimeFigureOut">
              <a:rPr lang="en-IN" smtClean="0"/>
              <a:pPr/>
              <a:t>24-09-2018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5E8BC5D-6DA7-42A6-9DF2-BB5B98526971}"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AF00B7-0B06-4869-8FA2-67C51CD43634}" type="datetimeFigureOut">
              <a:rPr lang="en-IN" smtClean="0"/>
              <a:pPr/>
              <a:t>24-09-2018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5E8BC5D-6DA7-42A6-9DF2-BB5B98526971}"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AF00B7-0B06-4869-8FA2-67C51CD43634}" type="datetimeFigureOut">
              <a:rPr lang="en-IN" smtClean="0"/>
              <a:pPr/>
              <a:t>24-09-2018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5E8BC5D-6DA7-42A6-9DF2-BB5B98526971}"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AF00B7-0B06-4869-8FA2-67C51CD43634}" type="datetimeFigureOut">
              <a:rPr lang="en-IN" smtClean="0"/>
              <a:pPr/>
              <a:t>24-09-2018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5E8BC5D-6DA7-42A6-9DF2-BB5B98526971}"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AF00B7-0B06-4869-8FA2-67C51CD43634}" type="datetimeFigureOut">
              <a:rPr lang="en-IN" smtClean="0"/>
              <a:pPr/>
              <a:t>24-09-2018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E8BC5D-6DA7-42A6-9DF2-BB5B98526971}"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i-IN" dirty="0" smtClean="0">
                <a:latin typeface="Arial Unicode MS" pitchFamily="34" charset="-128"/>
                <a:ea typeface="Arial Unicode MS" pitchFamily="34" charset="-128"/>
                <a:cs typeface="Arial Unicode MS" pitchFamily="34" charset="-128"/>
              </a:rPr>
              <a:t>व्याख्या</a:t>
            </a:r>
            <a:r>
              <a:rPr lang="hi-IN" dirty="0" smtClean="0"/>
              <a:t> </a:t>
            </a:r>
            <a:endParaRPr lang="en-IN" dirty="0"/>
          </a:p>
        </p:txBody>
      </p:sp>
      <p:sp>
        <p:nvSpPr>
          <p:cNvPr id="5" name="Content Placeholder 4"/>
          <p:cNvSpPr>
            <a:spLocks noGrp="1"/>
          </p:cNvSpPr>
          <p:nvPr>
            <p:ph idx="1"/>
          </p:nvPr>
        </p:nvSpPr>
        <p:spPr/>
        <p:txBody>
          <a:bodyPr/>
          <a:lstStyle/>
          <a:p>
            <a:pPr>
              <a:buNone/>
            </a:pPr>
            <a:r>
              <a:rPr lang="hi-IN" dirty="0" smtClean="0">
                <a:latin typeface="Arial Unicode MS" pitchFamily="34" charset="-128"/>
                <a:ea typeface="Arial Unicode MS" pitchFamily="34" charset="-128"/>
                <a:cs typeface="Arial Unicode MS" pitchFamily="34" charset="-128"/>
              </a:rPr>
              <a:t>			जयशंकर प्रसाद की कविता </a:t>
            </a:r>
          </a:p>
          <a:p>
            <a:pPr>
              <a:buNone/>
            </a:pPr>
            <a:endParaRPr lang="hi-IN" dirty="0" smtClean="0">
              <a:latin typeface="Arial Unicode MS" pitchFamily="34" charset="-128"/>
              <a:ea typeface="Arial Unicode MS" pitchFamily="34" charset="-128"/>
              <a:cs typeface="Arial Unicode MS" pitchFamily="34" charset="-128"/>
            </a:endParaRPr>
          </a:p>
          <a:p>
            <a:pPr>
              <a:buNone/>
            </a:pPr>
            <a:r>
              <a:rPr lang="hi-IN" dirty="0" smtClean="0">
                <a:latin typeface="Arial Unicode MS" pitchFamily="34" charset="-128"/>
                <a:ea typeface="Arial Unicode MS" pitchFamily="34" charset="-128"/>
                <a:cs typeface="Arial Unicode MS" pitchFamily="34" charset="-128"/>
              </a:rPr>
              <a:t>			</a:t>
            </a:r>
            <a:r>
              <a:rPr lang="hi-IN" b="1" i="1" dirty="0" smtClean="0">
                <a:latin typeface="Arial Unicode MS" pitchFamily="34" charset="-128"/>
                <a:ea typeface="Arial Unicode MS" pitchFamily="34" charset="-128"/>
                <a:cs typeface="Arial Unicode MS" pitchFamily="34" charset="-128"/>
              </a:rPr>
              <a:t>‘बीती विभावरी जाग री’</a:t>
            </a:r>
          </a:p>
          <a:p>
            <a:pPr>
              <a:buNone/>
            </a:pPr>
            <a:r>
              <a:rPr lang="hi-IN" b="1" i="1" dirty="0" smtClean="0">
                <a:latin typeface="Arial Unicode MS" pitchFamily="34" charset="-128"/>
                <a:ea typeface="Arial Unicode MS" pitchFamily="34" charset="-128"/>
                <a:cs typeface="Arial Unicode MS" pitchFamily="34" charset="-128"/>
              </a:rPr>
              <a:t>	</a:t>
            </a:r>
            <a:r>
              <a:rPr lang="hi-IN" b="1" i="1" dirty="0" smtClean="0">
                <a:latin typeface="Arial Unicode MS" pitchFamily="34" charset="-128"/>
                <a:ea typeface="Arial Unicode MS" pitchFamily="34" charset="-128"/>
                <a:cs typeface="Arial Unicode MS" pitchFamily="34" charset="-128"/>
              </a:rPr>
              <a:t>				- ‘लहर’  से </a:t>
            </a:r>
            <a:endParaRPr lang="en-IN" b="1" i="1"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i-IN" i="1" dirty="0" smtClean="0">
                <a:latin typeface="Arial Unicode MS" pitchFamily="34" charset="-128"/>
                <a:ea typeface="Arial Unicode MS" pitchFamily="34" charset="-128"/>
                <a:cs typeface="Arial Unicode MS" pitchFamily="34" charset="-128"/>
              </a:rPr>
              <a:t>‘बीती विभावरी जाग री’ </a:t>
            </a:r>
            <a:endParaRPr lang="en-IN" i="1" dirty="0">
              <a:latin typeface="Arial Unicode MS" pitchFamily="34" charset="-128"/>
              <a:ea typeface="Arial Unicode MS" pitchFamily="34" charset="-128"/>
              <a:cs typeface="Arial Unicode MS" pitchFamily="34" charset="-128"/>
            </a:endParaRPr>
          </a:p>
        </p:txBody>
      </p:sp>
      <p:sp>
        <p:nvSpPr>
          <p:cNvPr id="5" name="Content Placeholder 4"/>
          <p:cNvSpPr>
            <a:spLocks noGrp="1"/>
          </p:cNvSpPr>
          <p:nvPr>
            <p:ph idx="1"/>
          </p:nvPr>
        </p:nvSpPr>
        <p:spPr/>
        <p:txBody>
          <a:bodyPr/>
          <a:lstStyle/>
          <a:p>
            <a:pPr algn="just">
              <a:buNone/>
            </a:pPr>
            <a:r>
              <a:rPr lang="hi-IN" dirty="0" smtClean="0">
                <a:latin typeface="Arial Unicode MS" pitchFamily="34" charset="-128"/>
                <a:ea typeface="Arial Unicode MS" pitchFamily="34" charset="-128"/>
                <a:cs typeface="Arial Unicode MS" pitchFamily="34" charset="-128"/>
              </a:rPr>
              <a:t>   यह जागरण गीत है. एक लड़की अपनी सखी को नींद से जगा रही है. छायावाद के बहुआयामी अर्थ का सौन्दर्य इस कविता में मौजूद है. ‘लहर’ का प्रकाशन 1935 में हुआ था. इस तरह यह कविता प्रसाद के परिपक्व दौर की कविता है. उल्लेखनीय है कि प्रसाद की मृत्यु 1937 में हो गयी थी. </a:t>
            </a:r>
          </a:p>
          <a:p>
            <a:pPr algn="just">
              <a:buNone/>
            </a:pPr>
            <a:r>
              <a:rPr lang="hi-IN" dirty="0" smtClean="0">
                <a:latin typeface="Arial Unicode MS" pitchFamily="34" charset="-128"/>
                <a:ea typeface="Arial Unicode MS" pitchFamily="34" charset="-128"/>
                <a:cs typeface="Arial Unicode MS" pitchFamily="34" charset="-128"/>
              </a:rPr>
              <a:t>	</a:t>
            </a:r>
            <a:r>
              <a:rPr lang="hi-IN" dirty="0" smtClean="0">
                <a:latin typeface="Arial Unicode MS" pitchFamily="34" charset="-128"/>
                <a:ea typeface="Arial Unicode MS" pitchFamily="34" charset="-128"/>
                <a:cs typeface="Arial Unicode MS" pitchFamily="34" charset="-128"/>
              </a:rPr>
              <a:t>	</a:t>
            </a:r>
            <a:r>
              <a:rPr lang="hi-IN" dirty="0" smtClean="0">
                <a:latin typeface="Arial Unicode MS" pitchFamily="34" charset="-128"/>
                <a:ea typeface="Arial Unicode MS" pitchFamily="34" charset="-128"/>
                <a:cs typeface="Arial Unicode MS" pitchFamily="34" charset="-128"/>
              </a:rPr>
              <a:t>सखी सोयी हुई सखी से कह रही है कि रात बीत चुकी </a:t>
            </a:r>
            <a:r>
              <a:rPr lang="hi-IN" dirty="0" smtClean="0">
                <a:latin typeface="Arial Unicode MS" pitchFamily="34" charset="-128"/>
                <a:ea typeface="Arial Unicode MS" pitchFamily="34" charset="-128"/>
                <a:cs typeface="Arial Unicode MS" pitchFamily="34" charset="-128"/>
              </a:rPr>
              <a:t>है </a:t>
            </a:r>
            <a:r>
              <a:rPr lang="hi-IN" dirty="0" smtClean="0">
                <a:latin typeface="Arial Unicode MS" pitchFamily="34" charset="-128"/>
                <a:ea typeface="Arial Unicode MS" pitchFamily="34" charset="-128"/>
                <a:cs typeface="Arial Unicode MS" pitchFamily="34" charset="-128"/>
              </a:rPr>
              <a:t>अब जाग जाओ.</a:t>
            </a:r>
            <a:endParaRPr lang="en-IN"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hi-IN" i="1" dirty="0" smtClean="0">
                <a:latin typeface="Arial Unicode MS" pitchFamily="34" charset="-128"/>
                <a:ea typeface="Arial Unicode MS" pitchFamily="34" charset="-128"/>
                <a:cs typeface="Arial Unicode MS" pitchFamily="34" charset="-128"/>
              </a:rPr>
              <a:t>“अंबर-पनघट में डुबो रही </a:t>
            </a:r>
            <a:br>
              <a:rPr lang="hi-IN" i="1" dirty="0" smtClean="0">
                <a:latin typeface="Arial Unicode MS" pitchFamily="34" charset="-128"/>
                <a:ea typeface="Arial Unicode MS" pitchFamily="34" charset="-128"/>
                <a:cs typeface="Arial Unicode MS" pitchFamily="34" charset="-128"/>
              </a:rPr>
            </a:br>
            <a:r>
              <a:rPr lang="hi-IN" i="1" dirty="0" smtClean="0">
                <a:latin typeface="Arial Unicode MS" pitchFamily="34" charset="-128"/>
                <a:ea typeface="Arial Unicode MS" pitchFamily="34" charset="-128"/>
                <a:cs typeface="Arial Unicode MS" pitchFamily="34" charset="-128"/>
              </a:rPr>
              <a:t>तारा-घट ऊषा नागरी” </a:t>
            </a:r>
            <a:endParaRPr lang="en-IN" i="1" dirty="0">
              <a:latin typeface="Arial Unicode MS" pitchFamily="34" charset="-128"/>
              <a:ea typeface="Arial Unicode MS" pitchFamily="34" charset="-128"/>
              <a:cs typeface="Arial Unicode MS" pitchFamily="34" charset="-128"/>
            </a:endParaRPr>
          </a:p>
        </p:txBody>
      </p:sp>
      <p:sp>
        <p:nvSpPr>
          <p:cNvPr id="5" name="Content Placeholder 4"/>
          <p:cNvSpPr>
            <a:spLocks noGrp="1"/>
          </p:cNvSpPr>
          <p:nvPr>
            <p:ph idx="1"/>
          </p:nvPr>
        </p:nvSpPr>
        <p:spPr/>
        <p:txBody>
          <a:bodyPr/>
          <a:lstStyle/>
          <a:p>
            <a:pPr algn="just">
              <a:lnSpc>
                <a:spcPct val="150000"/>
              </a:lnSpc>
              <a:buNone/>
            </a:pPr>
            <a:r>
              <a:rPr lang="hi-IN" dirty="0" smtClean="0">
                <a:latin typeface="Arial Unicode MS" pitchFamily="34" charset="-128"/>
                <a:ea typeface="Arial Unicode MS" pitchFamily="34" charset="-128"/>
                <a:cs typeface="Arial Unicode MS" pitchFamily="34" charset="-128"/>
              </a:rPr>
              <a:t>सखि! सुबह हो गयी है. देखो, आकाश-रूपी पनघट में तारे-रूपी घड़ों को सुबह-रूपी नायिका डुबो रही है.</a:t>
            </a:r>
          </a:p>
          <a:p>
            <a:pPr algn="just">
              <a:lnSpc>
                <a:spcPct val="150000"/>
              </a:lnSpc>
              <a:buNone/>
            </a:pPr>
            <a:r>
              <a:rPr lang="hi-IN" dirty="0" smtClean="0">
                <a:latin typeface="Arial Unicode MS" pitchFamily="34" charset="-128"/>
                <a:ea typeface="Arial Unicode MS" pitchFamily="34" charset="-128"/>
                <a:cs typeface="Arial Unicode MS" pitchFamily="34" charset="-128"/>
              </a:rPr>
              <a:t>	</a:t>
            </a:r>
            <a:r>
              <a:rPr lang="hi-IN" dirty="0" smtClean="0">
                <a:latin typeface="Arial Unicode MS" pitchFamily="34" charset="-128"/>
                <a:ea typeface="Arial Unicode MS" pitchFamily="34" charset="-128"/>
                <a:cs typeface="Arial Unicode MS" pitchFamily="34" charset="-128"/>
              </a:rPr>
              <a:t>	तारे डूब गए हैं और भोर हो रही है. अब तुम्हें जाग जाना चाहिए. पूरी प्रकृति जागरण की मुद्रा में है और तुम अभी तक सो रही हो.</a:t>
            </a:r>
            <a:r>
              <a:rPr lang="hi-IN" dirty="0" smtClean="0">
                <a:latin typeface="Arial Unicode MS" pitchFamily="34" charset="-128"/>
                <a:ea typeface="Arial Unicode MS" pitchFamily="34" charset="-128"/>
                <a:cs typeface="Arial Unicode MS" pitchFamily="34" charset="-128"/>
              </a:rPr>
              <a:t> </a:t>
            </a:r>
            <a:r>
              <a:rPr lang="hi-IN" dirty="0" smtClean="0"/>
              <a:t> </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hi-IN" i="1" dirty="0" smtClean="0">
                <a:latin typeface="Arial Unicode MS" pitchFamily="34" charset="-128"/>
                <a:ea typeface="Arial Unicode MS" pitchFamily="34" charset="-128"/>
                <a:cs typeface="Arial Unicode MS" pitchFamily="34" charset="-128"/>
              </a:rPr>
              <a:t>“खग-कुल कुल-कुल-सा बोल रहा</a:t>
            </a:r>
            <a:br>
              <a:rPr lang="hi-IN" i="1" dirty="0" smtClean="0">
                <a:latin typeface="Arial Unicode MS" pitchFamily="34" charset="-128"/>
                <a:ea typeface="Arial Unicode MS" pitchFamily="34" charset="-128"/>
                <a:cs typeface="Arial Unicode MS" pitchFamily="34" charset="-128"/>
              </a:rPr>
            </a:br>
            <a:r>
              <a:rPr lang="hi-IN" i="1" dirty="0" smtClean="0">
                <a:latin typeface="Arial Unicode MS" pitchFamily="34" charset="-128"/>
                <a:ea typeface="Arial Unicode MS" pitchFamily="34" charset="-128"/>
                <a:cs typeface="Arial Unicode MS" pitchFamily="34" charset="-128"/>
              </a:rPr>
              <a:t>किसलय का अंचल डोल रहा”  </a:t>
            </a:r>
            <a:endParaRPr lang="en-IN" dirty="0"/>
          </a:p>
        </p:txBody>
      </p:sp>
      <p:sp>
        <p:nvSpPr>
          <p:cNvPr id="5" name="Content Placeholder 4"/>
          <p:cNvSpPr>
            <a:spLocks noGrp="1"/>
          </p:cNvSpPr>
          <p:nvPr>
            <p:ph idx="1"/>
          </p:nvPr>
        </p:nvSpPr>
        <p:spPr/>
        <p:txBody>
          <a:bodyPr/>
          <a:lstStyle/>
          <a:p>
            <a:pPr algn="just">
              <a:lnSpc>
                <a:spcPct val="150000"/>
              </a:lnSpc>
              <a:buNone/>
            </a:pPr>
            <a:r>
              <a:rPr lang="hi-IN" dirty="0" smtClean="0">
                <a:latin typeface="Arial Unicode MS" pitchFamily="34" charset="-128"/>
                <a:ea typeface="Arial Unicode MS" pitchFamily="34" charset="-128"/>
                <a:cs typeface="Arial Unicode MS" pitchFamily="34" charset="-128"/>
              </a:rPr>
              <a:t>	देखो सखि! पक्षियों का समूह कलरव करता हुआ जाग रहा है. न केवल प्राणी-जगत, बल्कि वनस्पतियाँ भी जाग रही हैं. उनमें भी गति आ गयी है. पेड़ों के नए पत्ते दुपट्टे की तरह डोल रहे हैं. आँचल बनकर इन पत्तियों का डोलना कितना सुखद है!</a:t>
            </a:r>
            <a:endParaRPr lang="en-IN"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hi-IN" i="1" dirty="0" smtClean="0">
                <a:latin typeface="Arial Unicode MS" pitchFamily="34" charset="-128"/>
                <a:ea typeface="Arial Unicode MS" pitchFamily="34" charset="-128"/>
                <a:cs typeface="Arial Unicode MS" pitchFamily="34" charset="-128"/>
              </a:rPr>
              <a:t>“लो यह लतिका भी भर लायी</a:t>
            </a:r>
            <a:br>
              <a:rPr lang="hi-IN" i="1" dirty="0" smtClean="0">
                <a:latin typeface="Arial Unicode MS" pitchFamily="34" charset="-128"/>
                <a:ea typeface="Arial Unicode MS" pitchFamily="34" charset="-128"/>
                <a:cs typeface="Arial Unicode MS" pitchFamily="34" charset="-128"/>
              </a:rPr>
            </a:br>
            <a:r>
              <a:rPr lang="hi-IN" i="1" dirty="0" smtClean="0">
                <a:latin typeface="Arial Unicode MS" pitchFamily="34" charset="-128"/>
                <a:ea typeface="Arial Unicode MS" pitchFamily="34" charset="-128"/>
                <a:cs typeface="Arial Unicode MS" pitchFamily="34" charset="-128"/>
              </a:rPr>
              <a:t>मधुमुकुल  नवल रस गागरी” </a:t>
            </a:r>
            <a:endParaRPr lang="en-IN" dirty="0"/>
          </a:p>
        </p:txBody>
      </p:sp>
      <p:sp>
        <p:nvSpPr>
          <p:cNvPr id="5" name="Content Placeholder 4"/>
          <p:cNvSpPr>
            <a:spLocks noGrp="1"/>
          </p:cNvSpPr>
          <p:nvPr>
            <p:ph idx="1"/>
          </p:nvPr>
        </p:nvSpPr>
        <p:spPr/>
        <p:txBody>
          <a:bodyPr/>
          <a:lstStyle/>
          <a:p>
            <a:pPr algn="just">
              <a:lnSpc>
                <a:spcPct val="150000"/>
              </a:lnSpc>
              <a:buNone/>
            </a:pPr>
            <a:r>
              <a:rPr lang="hi-IN" dirty="0" smtClean="0">
                <a:latin typeface="Arial Unicode MS" pitchFamily="34" charset="-128"/>
                <a:ea typeface="Arial Unicode MS" pitchFamily="34" charset="-128"/>
                <a:cs typeface="Arial Unicode MS" pitchFamily="34" charset="-128"/>
              </a:rPr>
              <a:t>   सखि! इस लतिका (कोमल पतली लता) को देखो! कल तक तो यह यूँ ही थी. आज इसमें मादक कलियाँ लग गयी हैं. ये कलियाँ केवल कलियाँ नहीं हैं. इनमें नए रस भरे हैं. कहा जा सकता है कि ये कलियाँ नवीन रस की छोटी-छोटी गगरी हैं. </a:t>
            </a:r>
            <a:endParaRPr lang="en-IN"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hi-IN" i="1" dirty="0" smtClean="0">
                <a:latin typeface="Arial Unicode MS" pitchFamily="34" charset="-128"/>
                <a:ea typeface="Arial Unicode MS" pitchFamily="34" charset="-128"/>
                <a:cs typeface="Arial Unicode MS" pitchFamily="34" charset="-128"/>
              </a:rPr>
              <a:t>“अधरों में राग अमंद पिए  </a:t>
            </a:r>
            <a:br>
              <a:rPr lang="hi-IN" i="1" dirty="0" smtClean="0">
                <a:latin typeface="Arial Unicode MS" pitchFamily="34" charset="-128"/>
                <a:ea typeface="Arial Unicode MS" pitchFamily="34" charset="-128"/>
                <a:cs typeface="Arial Unicode MS" pitchFamily="34" charset="-128"/>
              </a:rPr>
            </a:br>
            <a:r>
              <a:rPr lang="hi-IN" i="1" dirty="0" smtClean="0">
                <a:latin typeface="Arial Unicode MS" pitchFamily="34" charset="-128"/>
                <a:ea typeface="Arial Unicode MS" pitchFamily="34" charset="-128"/>
                <a:cs typeface="Arial Unicode MS" pitchFamily="34" charset="-128"/>
              </a:rPr>
              <a:t>अलकों में मलयज बंद किए”</a:t>
            </a:r>
            <a:endParaRPr lang="en-IN" i="1" dirty="0">
              <a:latin typeface="Arial Unicode MS" pitchFamily="34" charset="-128"/>
              <a:ea typeface="Arial Unicode MS" pitchFamily="34" charset="-128"/>
              <a:cs typeface="Arial Unicode MS" pitchFamily="34" charset="-128"/>
            </a:endParaRPr>
          </a:p>
        </p:txBody>
      </p:sp>
      <p:sp>
        <p:nvSpPr>
          <p:cNvPr id="5" name="Content Placeholder 4"/>
          <p:cNvSpPr>
            <a:spLocks noGrp="1"/>
          </p:cNvSpPr>
          <p:nvPr>
            <p:ph idx="1"/>
          </p:nvPr>
        </p:nvSpPr>
        <p:spPr/>
        <p:txBody>
          <a:bodyPr>
            <a:normAutofit fontScale="62500" lnSpcReduction="20000"/>
          </a:bodyPr>
          <a:lstStyle/>
          <a:p>
            <a:pPr>
              <a:lnSpc>
                <a:spcPct val="170000"/>
              </a:lnSpc>
              <a:buNone/>
            </a:pPr>
            <a:r>
              <a:rPr lang="hi-IN" dirty="0" smtClean="0">
                <a:latin typeface="Arial Unicode MS" pitchFamily="34" charset="-128"/>
                <a:ea typeface="Arial Unicode MS" pitchFamily="34" charset="-128"/>
                <a:cs typeface="Arial Unicode MS" pitchFamily="34" charset="-128"/>
              </a:rPr>
              <a:t>सखि! ऐसा लगता है कि तुम्हारे होंठों ने लालिमा पी रखी है. तुमने सिंगार के लिए होंठों पर जो लाली लगाई थी वह ऊपर से लगाई हुई नहीं जान पड़ती है, बल्कि होंठों में रची-बसी लगती है. सुबह हो जाने के बावजूद यह लाली मंद नहीं पड़ी है. तुमने सुगंधित फूल, इत्र आदि से अपनी केशराशि का जो सिंगार किया था; वह सिंगार अभी तक बिगड़ा नहीं है.</a:t>
            </a:r>
          </a:p>
          <a:p>
            <a:pPr>
              <a:lnSpc>
                <a:spcPct val="170000"/>
              </a:lnSpc>
              <a:buNone/>
            </a:pPr>
            <a:r>
              <a:rPr lang="hi-IN" dirty="0" smtClean="0">
                <a:latin typeface="Arial Unicode MS" pitchFamily="34" charset="-128"/>
                <a:ea typeface="Arial Unicode MS" pitchFamily="34" charset="-128"/>
                <a:cs typeface="Arial Unicode MS" pitchFamily="34" charset="-128"/>
              </a:rPr>
              <a:t> </a:t>
            </a:r>
            <a:r>
              <a:rPr lang="hi-IN" dirty="0" smtClean="0">
                <a:latin typeface="Arial Unicode MS" pitchFamily="34" charset="-128"/>
                <a:ea typeface="Arial Unicode MS" pitchFamily="34" charset="-128"/>
                <a:cs typeface="Arial Unicode MS" pitchFamily="34" charset="-128"/>
              </a:rPr>
              <a:t>        इन दोनों बातों से यही पता चलता है कि तू वियोग में है. तेरा प्रिय से मिलन नहीं हुआ. यदि तेरे प्रिय का आगमन हुआ होता तो ये दोनों सिंगार बिखर गए होते!</a:t>
            </a:r>
            <a:endParaRPr lang="hi-IN" dirty="0" smtClean="0">
              <a:latin typeface="Arial Unicode MS" pitchFamily="34" charset="-128"/>
              <a:ea typeface="Arial Unicode MS" pitchFamily="34" charset="-128"/>
              <a:cs typeface="Arial Unicode MS" pitchFamily="34" charset="-128"/>
            </a:endParaRPr>
          </a:p>
          <a:p>
            <a:pPr>
              <a:lnSpc>
                <a:spcPct val="170000"/>
              </a:lnSpc>
              <a:buNone/>
            </a:pPr>
            <a:r>
              <a:rPr lang="hi-IN" dirty="0" smtClean="0">
                <a:latin typeface="Arial Unicode MS" pitchFamily="34" charset="-128"/>
                <a:ea typeface="Arial Unicode MS" pitchFamily="34" charset="-128"/>
                <a:cs typeface="Arial Unicode MS" pitchFamily="34" charset="-128"/>
              </a:rPr>
              <a:t> </a:t>
            </a:r>
            <a:endParaRPr lang="en-IN"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hi-IN" i="1" dirty="0" smtClean="0">
                <a:latin typeface="Arial Unicode MS" pitchFamily="34" charset="-128"/>
                <a:ea typeface="Arial Unicode MS" pitchFamily="34" charset="-128"/>
                <a:cs typeface="Arial Unicode MS" pitchFamily="34" charset="-128"/>
              </a:rPr>
              <a:t>“तू अब तक सोयी है आली </a:t>
            </a:r>
            <a:br>
              <a:rPr lang="hi-IN" i="1" dirty="0" smtClean="0">
                <a:latin typeface="Arial Unicode MS" pitchFamily="34" charset="-128"/>
                <a:ea typeface="Arial Unicode MS" pitchFamily="34" charset="-128"/>
                <a:cs typeface="Arial Unicode MS" pitchFamily="34" charset="-128"/>
              </a:rPr>
            </a:br>
            <a:r>
              <a:rPr lang="hi-IN" i="1" dirty="0" smtClean="0">
                <a:latin typeface="Arial Unicode MS" pitchFamily="34" charset="-128"/>
                <a:ea typeface="Arial Unicode MS" pitchFamily="34" charset="-128"/>
                <a:cs typeface="Arial Unicode MS" pitchFamily="34" charset="-128"/>
              </a:rPr>
              <a:t>आँखों में भरे विहाग री!”</a:t>
            </a:r>
            <a:endParaRPr lang="en-IN" i="1" dirty="0">
              <a:latin typeface="Arial Unicode MS" pitchFamily="34" charset="-128"/>
              <a:ea typeface="Arial Unicode MS" pitchFamily="34" charset="-128"/>
              <a:cs typeface="Arial Unicode MS" pitchFamily="34" charset="-128"/>
            </a:endParaRPr>
          </a:p>
        </p:txBody>
      </p:sp>
      <p:sp>
        <p:nvSpPr>
          <p:cNvPr id="5" name="Content Placeholder 4"/>
          <p:cNvSpPr>
            <a:spLocks noGrp="1"/>
          </p:cNvSpPr>
          <p:nvPr>
            <p:ph idx="1"/>
          </p:nvPr>
        </p:nvSpPr>
        <p:spPr/>
        <p:txBody>
          <a:bodyPr/>
          <a:lstStyle/>
          <a:p>
            <a:pPr algn="just">
              <a:lnSpc>
                <a:spcPct val="150000"/>
              </a:lnSpc>
              <a:buNone/>
            </a:pPr>
            <a:r>
              <a:rPr lang="hi-IN" dirty="0" smtClean="0">
                <a:latin typeface="Arial Unicode MS" pitchFamily="34" charset="-128"/>
                <a:ea typeface="Arial Unicode MS" pitchFamily="34" charset="-128"/>
                <a:cs typeface="Arial Unicode MS" pitchFamily="34" charset="-128"/>
              </a:rPr>
              <a:t>तेरी आँखें बता रही है कि तूने देर रात तक जाग कर अपने प्रिय के आने का इंतजार किया है. आधी रात के बाद तीसरे पहर में गया जानेवाला विहाग का राग मानो तुम्हारी आँखों में आकर बस गया है. तेरी अलसायी आँखें तेरी कथा कह रही हैं.</a:t>
            </a:r>
            <a:endParaRPr lang="en-IN"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i-IN" dirty="0" smtClean="0">
                <a:latin typeface="Arial Unicode MS" pitchFamily="34" charset="-128"/>
                <a:ea typeface="Arial Unicode MS" pitchFamily="34" charset="-128"/>
                <a:cs typeface="Arial Unicode MS" pitchFamily="34" charset="-128"/>
              </a:rPr>
              <a:t>शब्दार्थ </a:t>
            </a:r>
            <a:endParaRPr lang="en-IN" dirty="0">
              <a:latin typeface="Arial Unicode MS" pitchFamily="34" charset="-128"/>
              <a:ea typeface="Arial Unicode MS" pitchFamily="34" charset="-128"/>
              <a:cs typeface="Arial Unicode MS" pitchFamily="34" charset="-128"/>
            </a:endParaRPr>
          </a:p>
        </p:txBody>
      </p:sp>
      <p:sp>
        <p:nvSpPr>
          <p:cNvPr id="5" name="Content Placeholder 4"/>
          <p:cNvSpPr>
            <a:spLocks noGrp="1"/>
          </p:cNvSpPr>
          <p:nvPr>
            <p:ph idx="1"/>
          </p:nvPr>
        </p:nvSpPr>
        <p:spPr/>
        <p:txBody>
          <a:bodyPr>
            <a:normAutofit fontScale="77500" lnSpcReduction="20000"/>
          </a:bodyPr>
          <a:lstStyle/>
          <a:p>
            <a:r>
              <a:rPr lang="hi-IN" dirty="0" smtClean="0">
                <a:latin typeface="Arial Unicode MS" pitchFamily="34" charset="-128"/>
                <a:ea typeface="Arial Unicode MS" pitchFamily="34" charset="-128"/>
                <a:cs typeface="Arial Unicode MS" pitchFamily="34" charset="-128"/>
              </a:rPr>
              <a:t>विभावरी – विभा से युक्त अर्थात् रात </a:t>
            </a:r>
          </a:p>
          <a:p>
            <a:r>
              <a:rPr lang="hi-IN" dirty="0" smtClean="0">
                <a:latin typeface="Arial Unicode MS" pitchFamily="34" charset="-128"/>
                <a:ea typeface="Arial Unicode MS" pitchFamily="34" charset="-128"/>
                <a:cs typeface="Arial Unicode MS" pitchFamily="34" charset="-128"/>
              </a:rPr>
              <a:t>अंबर</a:t>
            </a:r>
            <a:r>
              <a:rPr lang="hi-IN" dirty="0" smtClean="0">
                <a:latin typeface="Arial Unicode MS" pitchFamily="34" charset="-128"/>
                <a:ea typeface="Arial Unicode MS" pitchFamily="34" charset="-128"/>
                <a:cs typeface="Arial Unicode MS" pitchFamily="34" charset="-128"/>
              </a:rPr>
              <a:t> </a:t>
            </a:r>
            <a:r>
              <a:rPr lang="hi-IN" dirty="0" smtClean="0">
                <a:latin typeface="Arial Unicode MS" pitchFamily="34" charset="-128"/>
                <a:ea typeface="Arial Unicode MS" pitchFamily="34" charset="-128"/>
                <a:cs typeface="Arial Unicode MS" pitchFamily="34" charset="-128"/>
              </a:rPr>
              <a:t>– आकाश </a:t>
            </a:r>
          </a:p>
          <a:p>
            <a:r>
              <a:rPr lang="hi-IN" dirty="0" smtClean="0">
                <a:latin typeface="Arial Unicode MS" pitchFamily="34" charset="-128"/>
                <a:ea typeface="Arial Unicode MS" pitchFamily="34" charset="-128"/>
                <a:cs typeface="Arial Unicode MS" pitchFamily="34" charset="-128"/>
              </a:rPr>
              <a:t>नागरी – स्त्री </a:t>
            </a:r>
          </a:p>
          <a:p>
            <a:r>
              <a:rPr lang="hi-IN" dirty="0" smtClean="0">
                <a:latin typeface="Arial Unicode MS" pitchFamily="34" charset="-128"/>
                <a:ea typeface="Arial Unicode MS" pitchFamily="34" charset="-128"/>
                <a:cs typeface="Arial Unicode MS" pitchFamily="34" charset="-128"/>
              </a:rPr>
              <a:t>कुल-कुल</a:t>
            </a:r>
            <a:r>
              <a:rPr lang="hi-IN" dirty="0" smtClean="0">
                <a:latin typeface="Arial Unicode MS" pitchFamily="34" charset="-128"/>
                <a:ea typeface="Arial Unicode MS" pitchFamily="34" charset="-128"/>
                <a:cs typeface="Arial Unicode MS" pitchFamily="34" charset="-128"/>
              </a:rPr>
              <a:t> </a:t>
            </a:r>
            <a:r>
              <a:rPr lang="hi-IN" dirty="0" smtClean="0">
                <a:latin typeface="Arial Unicode MS" pitchFamily="34" charset="-128"/>
                <a:ea typeface="Arial Unicode MS" pitchFamily="34" charset="-128"/>
                <a:cs typeface="Arial Unicode MS" pitchFamily="34" charset="-128"/>
              </a:rPr>
              <a:t>– कलरव </a:t>
            </a:r>
          </a:p>
          <a:p>
            <a:r>
              <a:rPr lang="hi-IN" dirty="0" smtClean="0">
                <a:latin typeface="Arial Unicode MS" pitchFamily="34" charset="-128"/>
                <a:ea typeface="Arial Unicode MS" pitchFamily="34" charset="-128"/>
                <a:cs typeface="Arial Unicode MS" pitchFamily="34" charset="-128"/>
              </a:rPr>
              <a:t>किसलय</a:t>
            </a:r>
            <a:r>
              <a:rPr lang="hi-IN" dirty="0" smtClean="0">
                <a:latin typeface="Arial Unicode MS" pitchFamily="34" charset="-128"/>
                <a:ea typeface="Arial Unicode MS" pitchFamily="34" charset="-128"/>
                <a:cs typeface="Arial Unicode MS" pitchFamily="34" charset="-128"/>
              </a:rPr>
              <a:t> </a:t>
            </a:r>
            <a:r>
              <a:rPr lang="hi-IN" dirty="0" smtClean="0">
                <a:latin typeface="Arial Unicode MS" pitchFamily="34" charset="-128"/>
                <a:ea typeface="Arial Unicode MS" pitchFamily="34" charset="-128"/>
                <a:cs typeface="Arial Unicode MS" pitchFamily="34" charset="-128"/>
              </a:rPr>
              <a:t>– नए पत्ते </a:t>
            </a:r>
          </a:p>
          <a:p>
            <a:r>
              <a:rPr lang="hi-IN" dirty="0" smtClean="0">
                <a:latin typeface="Arial Unicode MS" pitchFamily="34" charset="-128"/>
                <a:ea typeface="Arial Unicode MS" pitchFamily="34" charset="-128"/>
                <a:cs typeface="Arial Unicode MS" pitchFamily="34" charset="-128"/>
              </a:rPr>
              <a:t>मधुमुकुल</a:t>
            </a:r>
            <a:r>
              <a:rPr lang="hi-IN" dirty="0" smtClean="0">
                <a:latin typeface="Arial Unicode MS" pitchFamily="34" charset="-128"/>
                <a:ea typeface="Arial Unicode MS" pitchFamily="34" charset="-128"/>
                <a:cs typeface="Arial Unicode MS" pitchFamily="34" charset="-128"/>
              </a:rPr>
              <a:t> </a:t>
            </a:r>
            <a:r>
              <a:rPr lang="hi-IN" dirty="0" smtClean="0">
                <a:latin typeface="Arial Unicode MS" pitchFamily="34" charset="-128"/>
                <a:ea typeface="Arial Unicode MS" pitchFamily="34" charset="-128"/>
                <a:cs typeface="Arial Unicode MS" pitchFamily="34" charset="-128"/>
              </a:rPr>
              <a:t>– सुगन्धित कलियाँ </a:t>
            </a:r>
          </a:p>
          <a:p>
            <a:r>
              <a:rPr lang="hi-IN" dirty="0" smtClean="0">
                <a:latin typeface="Arial Unicode MS" pitchFamily="34" charset="-128"/>
                <a:ea typeface="Arial Unicode MS" pitchFamily="34" charset="-128"/>
                <a:cs typeface="Arial Unicode MS" pitchFamily="34" charset="-128"/>
              </a:rPr>
              <a:t>अमंद</a:t>
            </a:r>
            <a:r>
              <a:rPr lang="hi-IN" dirty="0" smtClean="0">
                <a:latin typeface="Arial Unicode MS" pitchFamily="34" charset="-128"/>
                <a:ea typeface="Arial Unicode MS" pitchFamily="34" charset="-128"/>
                <a:cs typeface="Arial Unicode MS" pitchFamily="34" charset="-128"/>
              </a:rPr>
              <a:t> </a:t>
            </a:r>
            <a:r>
              <a:rPr lang="hi-IN" dirty="0" smtClean="0">
                <a:latin typeface="Arial Unicode MS" pitchFamily="34" charset="-128"/>
                <a:ea typeface="Arial Unicode MS" pitchFamily="34" charset="-128"/>
                <a:cs typeface="Arial Unicode MS" pitchFamily="34" charset="-128"/>
              </a:rPr>
              <a:t>– जो मंद न पड़ा हो, चमक से युक्त  </a:t>
            </a:r>
          </a:p>
          <a:p>
            <a:r>
              <a:rPr lang="hi-IN" dirty="0" smtClean="0">
                <a:latin typeface="Arial Unicode MS" pitchFamily="34" charset="-128"/>
                <a:ea typeface="Arial Unicode MS" pitchFamily="34" charset="-128"/>
                <a:cs typeface="Arial Unicode MS" pitchFamily="34" charset="-128"/>
              </a:rPr>
              <a:t>राग</a:t>
            </a:r>
            <a:r>
              <a:rPr lang="hi-IN" dirty="0" smtClean="0">
                <a:latin typeface="Arial Unicode MS" pitchFamily="34" charset="-128"/>
                <a:ea typeface="Arial Unicode MS" pitchFamily="34" charset="-128"/>
                <a:cs typeface="Arial Unicode MS" pitchFamily="34" charset="-128"/>
              </a:rPr>
              <a:t> </a:t>
            </a:r>
            <a:r>
              <a:rPr lang="hi-IN" dirty="0" smtClean="0">
                <a:latin typeface="Arial Unicode MS" pitchFamily="34" charset="-128"/>
                <a:ea typeface="Arial Unicode MS" pitchFamily="34" charset="-128"/>
                <a:cs typeface="Arial Unicode MS" pitchFamily="34" charset="-128"/>
              </a:rPr>
              <a:t>– प्रेम, रंग </a:t>
            </a:r>
          </a:p>
          <a:p>
            <a:r>
              <a:rPr lang="hi-IN" dirty="0" smtClean="0">
                <a:latin typeface="Arial Unicode MS" pitchFamily="34" charset="-128"/>
                <a:ea typeface="Arial Unicode MS" pitchFamily="34" charset="-128"/>
                <a:cs typeface="Arial Unicode MS" pitchFamily="34" charset="-128"/>
              </a:rPr>
              <a:t>अलकों</a:t>
            </a:r>
            <a:r>
              <a:rPr lang="hi-IN" dirty="0" smtClean="0">
                <a:latin typeface="Arial Unicode MS" pitchFamily="34" charset="-128"/>
                <a:ea typeface="Arial Unicode MS" pitchFamily="34" charset="-128"/>
                <a:cs typeface="Arial Unicode MS" pitchFamily="34" charset="-128"/>
              </a:rPr>
              <a:t> </a:t>
            </a:r>
            <a:r>
              <a:rPr lang="hi-IN" dirty="0" smtClean="0">
                <a:latin typeface="Arial Unicode MS" pitchFamily="34" charset="-128"/>
                <a:ea typeface="Arial Unicode MS" pitchFamily="34" charset="-128"/>
                <a:cs typeface="Arial Unicode MS" pitchFamily="34" charset="-128"/>
              </a:rPr>
              <a:t>– स्त्री की केश-राशि </a:t>
            </a:r>
          </a:p>
          <a:p>
            <a:r>
              <a:rPr lang="hi-IN" dirty="0" smtClean="0">
                <a:latin typeface="Arial Unicode MS" pitchFamily="34" charset="-128"/>
                <a:ea typeface="Arial Unicode MS" pitchFamily="34" charset="-128"/>
                <a:cs typeface="Arial Unicode MS" pitchFamily="34" charset="-128"/>
              </a:rPr>
              <a:t>मलयज</a:t>
            </a:r>
            <a:r>
              <a:rPr lang="hi-IN" dirty="0" smtClean="0">
                <a:latin typeface="Arial Unicode MS" pitchFamily="34" charset="-128"/>
                <a:ea typeface="Arial Unicode MS" pitchFamily="34" charset="-128"/>
                <a:cs typeface="Arial Unicode MS" pitchFamily="34" charset="-128"/>
              </a:rPr>
              <a:t> </a:t>
            </a:r>
            <a:r>
              <a:rPr lang="hi-IN" dirty="0" smtClean="0">
                <a:latin typeface="Arial Unicode MS" pitchFamily="34" charset="-128"/>
                <a:ea typeface="Arial Unicode MS" pitchFamily="34" charset="-128"/>
                <a:cs typeface="Arial Unicode MS" pitchFamily="34" charset="-128"/>
              </a:rPr>
              <a:t>– सुगंध उत्पन्न करनेवाला; फूल, इत्र आदि </a:t>
            </a:r>
          </a:p>
          <a:p>
            <a:r>
              <a:rPr lang="hi-IN" dirty="0" smtClean="0">
                <a:latin typeface="Arial Unicode MS" pitchFamily="34" charset="-128"/>
                <a:ea typeface="Arial Unicode MS" pitchFamily="34" charset="-128"/>
                <a:cs typeface="Arial Unicode MS" pitchFamily="34" charset="-128"/>
              </a:rPr>
              <a:t>विहाग</a:t>
            </a:r>
            <a:r>
              <a:rPr lang="hi-IN" dirty="0" smtClean="0">
                <a:latin typeface="Arial Unicode MS" pitchFamily="34" charset="-128"/>
                <a:ea typeface="Arial Unicode MS" pitchFamily="34" charset="-128"/>
                <a:cs typeface="Arial Unicode MS" pitchFamily="34" charset="-128"/>
              </a:rPr>
              <a:t> </a:t>
            </a:r>
            <a:r>
              <a:rPr lang="hi-IN" dirty="0" smtClean="0">
                <a:latin typeface="Arial Unicode MS" pitchFamily="34" charset="-128"/>
                <a:ea typeface="Arial Unicode MS" pitchFamily="34" charset="-128"/>
                <a:cs typeface="Arial Unicode MS" pitchFamily="34" charset="-128"/>
              </a:rPr>
              <a:t>– रात के तीसरे पहर में गया जानेवाला वियोग का राग </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410</Words>
  <Application>Microsoft Office PowerPoint</Application>
  <PresentationFormat>On-screen Show (4:3)</PresentationFormat>
  <Paragraphs>33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व्याख्या </vt:lpstr>
      <vt:lpstr>‘बीती विभावरी जाग री’ </vt:lpstr>
      <vt:lpstr>“अंबर-पनघट में डुबो रही  तारा-घट ऊषा नागरी” </vt:lpstr>
      <vt:lpstr>“खग-कुल कुल-कुल-सा बोल रहा किसलय का अंचल डोल रहा”  </vt:lpstr>
      <vt:lpstr>“लो यह लतिका भी भर लायी मधुमुकुल  नवल रस गागरी” </vt:lpstr>
      <vt:lpstr>“अधरों में राग अमंद पिए   अलकों में मलयज बंद किए”</vt:lpstr>
      <vt:lpstr>“तू अब तक सोयी है आली  आँखों में भरे विहाग री!”</vt:lpstr>
      <vt:lpstr>शब्दार्थ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KAMLESH</dc:creator>
  <cp:lastModifiedBy>KAMLESH</cp:lastModifiedBy>
  <cp:revision>8</cp:revision>
  <dcterms:created xsi:type="dcterms:W3CDTF">2018-09-13T15:17:51Z</dcterms:created>
  <dcterms:modified xsi:type="dcterms:W3CDTF">2018-09-24T18:43:02Z</dcterms:modified>
</cp:coreProperties>
</file>