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1" d="100"/>
          <a:sy n="71" d="100"/>
        </p:scale>
        <p:origin x="-1356"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C27BF985-119C-4262-9DDC-3E277F650A79}" type="datetimeFigureOut">
              <a:rPr lang="en-IN" smtClean="0"/>
              <a:pPr/>
              <a:t>25-09-2018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AEA36BB-B2C9-454B-A99F-A72D33EC6C9F}"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C27BF985-119C-4262-9DDC-3E277F650A79}" type="datetimeFigureOut">
              <a:rPr lang="en-IN" smtClean="0"/>
              <a:pPr/>
              <a:t>25-09-2018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AEA36BB-B2C9-454B-A99F-A72D33EC6C9F}"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C27BF985-119C-4262-9DDC-3E277F650A79}" type="datetimeFigureOut">
              <a:rPr lang="en-IN" smtClean="0"/>
              <a:pPr/>
              <a:t>25-09-2018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AEA36BB-B2C9-454B-A99F-A72D33EC6C9F}"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C27BF985-119C-4262-9DDC-3E277F650A79}" type="datetimeFigureOut">
              <a:rPr lang="en-IN" smtClean="0"/>
              <a:pPr/>
              <a:t>25-09-2018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AEA36BB-B2C9-454B-A99F-A72D33EC6C9F}"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7BF985-119C-4262-9DDC-3E277F650A79}" type="datetimeFigureOut">
              <a:rPr lang="en-IN" smtClean="0"/>
              <a:pPr/>
              <a:t>25-09-2018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AEA36BB-B2C9-454B-A99F-A72D33EC6C9F}"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C27BF985-119C-4262-9DDC-3E277F650A79}" type="datetimeFigureOut">
              <a:rPr lang="en-IN" smtClean="0"/>
              <a:pPr/>
              <a:t>25-09-2018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AEA36BB-B2C9-454B-A99F-A72D33EC6C9F}"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C27BF985-119C-4262-9DDC-3E277F650A79}" type="datetimeFigureOut">
              <a:rPr lang="en-IN" smtClean="0"/>
              <a:pPr/>
              <a:t>25-09-2018</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7AEA36BB-B2C9-454B-A99F-A72D33EC6C9F}"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C27BF985-119C-4262-9DDC-3E277F650A79}" type="datetimeFigureOut">
              <a:rPr lang="en-IN" smtClean="0"/>
              <a:pPr/>
              <a:t>25-09-2018</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7AEA36BB-B2C9-454B-A99F-A72D33EC6C9F}"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BF985-119C-4262-9DDC-3E277F650A79}" type="datetimeFigureOut">
              <a:rPr lang="en-IN" smtClean="0"/>
              <a:pPr/>
              <a:t>25-09-2018</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7AEA36BB-B2C9-454B-A99F-A72D33EC6C9F}"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7BF985-119C-4262-9DDC-3E277F650A79}" type="datetimeFigureOut">
              <a:rPr lang="en-IN" smtClean="0"/>
              <a:pPr/>
              <a:t>25-09-2018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AEA36BB-B2C9-454B-A99F-A72D33EC6C9F}"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7BF985-119C-4262-9DDC-3E277F650A79}" type="datetimeFigureOut">
              <a:rPr lang="en-IN" smtClean="0"/>
              <a:pPr/>
              <a:t>25-09-2018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AEA36BB-B2C9-454B-A99F-A72D33EC6C9F}"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7BF985-119C-4262-9DDC-3E277F650A79}" type="datetimeFigureOut">
              <a:rPr lang="en-IN" smtClean="0"/>
              <a:pPr/>
              <a:t>25-09-2018</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EA36BB-B2C9-454B-A99F-A72D33EC6C9F}"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92697"/>
            <a:ext cx="7772400" cy="2907754"/>
          </a:xfrm>
        </p:spPr>
        <p:txBody>
          <a:bodyPr/>
          <a:lstStyle/>
          <a:p>
            <a:r>
              <a:rPr lang="hi-IN" dirty="0" smtClean="0">
                <a:latin typeface="Arial Unicode MS" pitchFamily="34" charset="-128"/>
                <a:ea typeface="Arial Unicode MS" pitchFamily="34" charset="-128"/>
                <a:cs typeface="Arial Unicode MS" pitchFamily="34" charset="-128"/>
              </a:rPr>
              <a:t>कबीरदास </a:t>
            </a:r>
            <a:endParaRPr lang="en-IN" dirty="0">
              <a:latin typeface="Arial Unicode MS" pitchFamily="34" charset="-128"/>
              <a:ea typeface="Arial Unicode MS" pitchFamily="34" charset="-128"/>
              <a:cs typeface="Arial Unicode MS" pitchFamily="34" charset="-128"/>
            </a:endParaRPr>
          </a:p>
        </p:txBody>
      </p:sp>
      <p:sp>
        <p:nvSpPr>
          <p:cNvPr id="3" name="Subtitle 2"/>
          <p:cNvSpPr>
            <a:spLocks noGrp="1"/>
          </p:cNvSpPr>
          <p:nvPr>
            <p:ph type="subTitle" idx="1"/>
          </p:nvPr>
        </p:nvSpPr>
        <p:spPr/>
        <p:txBody>
          <a:bodyPr>
            <a:normAutofit fontScale="92500" lnSpcReduction="10000"/>
          </a:bodyPr>
          <a:lstStyle/>
          <a:p>
            <a:r>
              <a:rPr lang="hi-IN" dirty="0" smtClean="0">
                <a:solidFill>
                  <a:schemeClr val="tx1"/>
                </a:solidFill>
                <a:latin typeface="Arial Unicode MS" pitchFamily="34" charset="-128"/>
                <a:ea typeface="Arial Unicode MS" pitchFamily="34" charset="-128"/>
                <a:cs typeface="Arial Unicode MS" pitchFamily="34" charset="-128"/>
              </a:rPr>
              <a:t>कबीर का जीवनकाल 1398-1518 ई. तक माना जाता है. किन्तु यह केवल अनुमान है. संक्षेप में कहा जा सकता है कि वे 15वीं शताब्दी में मौजूद थे.  </a:t>
            </a:r>
            <a:endParaRPr lang="en-IN" dirty="0">
              <a:solidFill>
                <a:schemeClr val="tx1"/>
              </a:solidFill>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i-IN" dirty="0" smtClean="0">
                <a:latin typeface="Arial Unicode MS" pitchFamily="34" charset="-128"/>
                <a:ea typeface="Arial Unicode MS" pitchFamily="34" charset="-128"/>
                <a:cs typeface="Arial Unicode MS" pitchFamily="34" charset="-128"/>
              </a:rPr>
              <a:t>स्त्री के बारे में  </a:t>
            </a:r>
            <a:r>
              <a:rPr lang="hi-IN" dirty="0" smtClean="0"/>
              <a:t> </a:t>
            </a:r>
            <a:r>
              <a:rPr lang="en-IN" dirty="0" smtClean="0"/>
              <a:t/>
            </a:r>
            <a:br>
              <a:rPr lang="en-IN" dirty="0" smtClean="0"/>
            </a:br>
            <a:endParaRPr lang="en-IN" dirty="0"/>
          </a:p>
        </p:txBody>
      </p:sp>
      <p:sp>
        <p:nvSpPr>
          <p:cNvPr id="3" name="Content Placeholder 2"/>
          <p:cNvSpPr>
            <a:spLocks noGrp="1"/>
          </p:cNvSpPr>
          <p:nvPr>
            <p:ph idx="1"/>
          </p:nvPr>
        </p:nvSpPr>
        <p:spPr/>
        <p:txBody>
          <a:bodyPr/>
          <a:lstStyle/>
          <a:p>
            <a:pPr algn="just">
              <a:buNone/>
            </a:pPr>
            <a:r>
              <a:rPr lang="hi-IN" dirty="0" smtClean="0">
                <a:latin typeface="Arial Unicode MS" pitchFamily="34" charset="-128"/>
                <a:ea typeface="Arial Unicode MS" pitchFamily="34" charset="-128"/>
                <a:cs typeface="Arial Unicode MS" pitchFamily="34" charset="-128"/>
              </a:rPr>
              <a:t>   कबीर</a:t>
            </a:r>
            <a:r>
              <a:rPr lang="hi-IN" dirty="0" smtClean="0"/>
              <a:t> </a:t>
            </a:r>
            <a:r>
              <a:rPr lang="hi-IN" dirty="0" smtClean="0">
                <a:latin typeface="Arial Unicode MS" pitchFamily="34" charset="-128"/>
                <a:ea typeface="Arial Unicode MS" pitchFamily="34" charset="-128"/>
                <a:cs typeface="Arial Unicode MS" pitchFamily="34" charset="-128"/>
              </a:rPr>
              <a:t>की कविताओं में स्त्री की निंदा मिलती है. वे उसके कामिनी और मायावी रूप का हवाला देकर उसे ‘नरक का द्वार’ आदि कहते हैं.</a:t>
            </a:r>
          </a:p>
          <a:p>
            <a:pPr algn="just">
              <a:buNone/>
            </a:pPr>
            <a:r>
              <a:rPr lang="hi-IN" dirty="0" smtClean="0">
                <a:latin typeface="Arial Unicode MS" pitchFamily="34" charset="-128"/>
                <a:ea typeface="Arial Unicode MS" pitchFamily="34" charset="-128"/>
                <a:cs typeface="Arial Unicode MS" pitchFamily="34" charset="-128"/>
              </a:rPr>
              <a:t>       कबीर ईश्वर के प्रति विह्वलता की अपनी कविताओं में स्वयं स्त्री बन जाते हैं.</a:t>
            </a:r>
          </a:p>
          <a:p>
            <a:pPr algn="just">
              <a:buNone/>
            </a:pPr>
            <a:r>
              <a:rPr lang="hi-IN" dirty="0" smtClean="0">
                <a:latin typeface="Arial Unicode MS" pitchFamily="34" charset="-128"/>
                <a:ea typeface="Arial Unicode MS" pitchFamily="34" charset="-128"/>
                <a:cs typeface="Arial Unicode MS" pitchFamily="34" charset="-128"/>
              </a:rPr>
              <a:t>         स्त्री-संबंधी उनके विचारों को तय करते समय इन दोनों पक्षों का ख्याल किया जाना चाहिए. </a:t>
            </a:r>
            <a:endParaRPr lang="en-IN" dirty="0">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i-IN" dirty="0" smtClean="0">
                <a:latin typeface="Arial Unicode MS" pitchFamily="34" charset="-128"/>
                <a:ea typeface="Arial Unicode MS" pitchFamily="34" charset="-128"/>
                <a:cs typeface="Arial Unicode MS" pitchFamily="34" charset="-128"/>
              </a:rPr>
              <a:t>भाषा </a:t>
            </a:r>
            <a:endParaRPr lang="en-IN" dirty="0">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idx="1"/>
          </p:nvPr>
        </p:nvSpPr>
        <p:spPr/>
        <p:txBody>
          <a:bodyPr/>
          <a:lstStyle/>
          <a:p>
            <a:pPr algn="just">
              <a:buNone/>
            </a:pPr>
            <a:r>
              <a:rPr lang="hi-IN" dirty="0" smtClean="0">
                <a:latin typeface="Arial Unicode MS" pitchFamily="34" charset="-128"/>
                <a:ea typeface="Arial Unicode MS" pitchFamily="34" charset="-128"/>
                <a:cs typeface="Arial Unicode MS" pitchFamily="34" charset="-128"/>
              </a:rPr>
              <a:t> कबीर की काव्य-भाषा मानक अर्थों में रची नहीं गयी है. उनका समय हिन्दी की काव्य-भाषा के प्रारंभ का समय है. उनकी कविता में भाषा के कई रूप हैं. यह भी ध्यान में रखना चाहिए कि उनकी कविता का मानक रूप हमारे पास पक्के तौर पर उपलब्ध नहीं है. ‘पंचमेल खिचड़ी’ या ‘दरेरा देकर’ कहने में यही बात निहित है कि समस्या मानक भाषा की है.</a:t>
            </a:r>
            <a:endParaRPr lang="en-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i-IN" dirty="0" smtClean="0">
                <a:latin typeface="Arial Unicode MS" pitchFamily="34" charset="-128"/>
                <a:ea typeface="Arial Unicode MS" pitchFamily="34" charset="-128"/>
                <a:cs typeface="Arial Unicode MS" pitchFamily="34" charset="-128"/>
              </a:rPr>
              <a:t>सन्दर्भ पुस्तकें </a:t>
            </a:r>
            <a:endParaRPr lang="en-IN" dirty="0">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idx="1"/>
          </p:nvPr>
        </p:nvSpPr>
        <p:spPr/>
        <p:txBody>
          <a:bodyPr>
            <a:normAutofit/>
          </a:bodyPr>
          <a:lstStyle/>
          <a:p>
            <a:pPr>
              <a:buNone/>
            </a:pPr>
            <a:r>
              <a:rPr lang="hi-IN" sz="2800" dirty="0" smtClean="0">
                <a:latin typeface="Arial Unicode MS" pitchFamily="34" charset="-128"/>
                <a:ea typeface="Arial Unicode MS" pitchFamily="34" charset="-128"/>
                <a:cs typeface="Arial Unicode MS" pitchFamily="34" charset="-128"/>
              </a:rPr>
              <a:t>कबीर – हजारी </a:t>
            </a:r>
            <a:r>
              <a:rPr lang="hi-IN" dirty="0" smtClean="0">
                <a:latin typeface="Arial Unicode MS" pitchFamily="34" charset="-128"/>
                <a:ea typeface="Arial Unicode MS" pitchFamily="34" charset="-128"/>
                <a:cs typeface="Arial Unicode MS" pitchFamily="34" charset="-128"/>
              </a:rPr>
              <a:t>प्रसाद द्विवेदी </a:t>
            </a:r>
          </a:p>
          <a:p>
            <a:pPr>
              <a:buNone/>
            </a:pPr>
            <a:r>
              <a:rPr lang="hi-IN" sz="2800" dirty="0" smtClean="0">
                <a:latin typeface="Arial Unicode MS" pitchFamily="34" charset="-128"/>
                <a:ea typeface="Arial Unicode MS" pitchFamily="34" charset="-128"/>
                <a:cs typeface="Arial Unicode MS" pitchFamily="34" charset="-128"/>
              </a:rPr>
              <a:t>हिन्दी साहित्य का इतिहास – रामचंद्र शुक्ल </a:t>
            </a:r>
          </a:p>
          <a:p>
            <a:pPr>
              <a:buNone/>
            </a:pPr>
            <a:r>
              <a:rPr lang="hi-IN" sz="2800" dirty="0" smtClean="0">
                <a:latin typeface="Arial Unicode MS" pitchFamily="34" charset="-128"/>
                <a:ea typeface="Arial Unicode MS" pitchFamily="34" charset="-128"/>
                <a:cs typeface="Arial Unicode MS" pitchFamily="34" charset="-128"/>
              </a:rPr>
              <a:t>कबीर के आलोचक – डॉ धर्मवीर </a:t>
            </a:r>
          </a:p>
          <a:p>
            <a:pPr>
              <a:buNone/>
            </a:pPr>
            <a:r>
              <a:rPr lang="hi-IN" sz="2800" dirty="0" smtClean="0">
                <a:latin typeface="Arial Unicode MS" pitchFamily="34" charset="-128"/>
                <a:ea typeface="Arial Unicode MS" pitchFamily="34" charset="-128"/>
                <a:cs typeface="Arial Unicode MS" pitchFamily="34" charset="-128"/>
              </a:rPr>
              <a:t>अकथ कहानी प्रेम की – पुरुषोत्तम अग्रवाल </a:t>
            </a:r>
          </a:p>
          <a:p>
            <a:pPr>
              <a:buNone/>
            </a:pPr>
            <a:r>
              <a:rPr lang="hi-IN" sz="2800" dirty="0" smtClean="0">
                <a:latin typeface="Arial Unicode MS" pitchFamily="34" charset="-128"/>
                <a:ea typeface="Arial Unicode MS" pitchFamily="34" charset="-128"/>
                <a:cs typeface="Arial Unicode MS" pitchFamily="34" charset="-128"/>
              </a:rPr>
              <a:t>जाति के प्रश्न पर कबीर – कमलेश वर्मा </a:t>
            </a:r>
            <a:endParaRPr lang="en-IN" sz="2800" dirty="0">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i-IN" dirty="0" smtClean="0">
                <a:latin typeface="Arial Unicode MS" pitchFamily="34" charset="-128"/>
                <a:ea typeface="Arial Unicode MS" pitchFamily="34" charset="-128"/>
                <a:cs typeface="Arial Unicode MS" pitchFamily="34" charset="-128"/>
              </a:rPr>
              <a:t>जन्मस्थान</a:t>
            </a:r>
            <a:endParaRPr lang="en-IN" dirty="0">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idx="1"/>
          </p:nvPr>
        </p:nvSpPr>
        <p:spPr/>
        <p:txBody>
          <a:bodyPr/>
          <a:lstStyle/>
          <a:p>
            <a:pPr>
              <a:lnSpc>
                <a:spcPct val="200000"/>
              </a:lnSpc>
              <a:buNone/>
            </a:pPr>
            <a:r>
              <a:rPr lang="hi-IN" dirty="0" smtClean="0">
                <a:latin typeface="Arial Unicode MS" pitchFamily="34" charset="-128"/>
                <a:ea typeface="Arial Unicode MS" pitchFamily="34" charset="-128"/>
                <a:cs typeface="Arial Unicode MS" pitchFamily="34" charset="-128"/>
              </a:rPr>
              <a:t>कबीर का जन्म </a:t>
            </a:r>
            <a:r>
              <a:rPr lang="hi-IN" b="1" dirty="0" smtClean="0">
                <a:latin typeface="Arial Unicode MS" pitchFamily="34" charset="-128"/>
                <a:ea typeface="Arial Unicode MS" pitchFamily="34" charset="-128"/>
                <a:cs typeface="Arial Unicode MS" pitchFamily="34" charset="-128"/>
              </a:rPr>
              <a:t>बनारस</a:t>
            </a:r>
            <a:r>
              <a:rPr lang="hi-IN" dirty="0" smtClean="0">
                <a:latin typeface="Arial Unicode MS" pitchFamily="34" charset="-128"/>
                <a:ea typeface="Arial Unicode MS" pitchFamily="34" charset="-128"/>
                <a:cs typeface="Arial Unicode MS" pitchFamily="34" charset="-128"/>
              </a:rPr>
              <a:t> या </a:t>
            </a:r>
            <a:r>
              <a:rPr lang="hi-IN" b="1" dirty="0" smtClean="0">
                <a:latin typeface="Arial Unicode MS" pitchFamily="34" charset="-128"/>
                <a:ea typeface="Arial Unicode MS" pitchFamily="34" charset="-128"/>
                <a:cs typeface="Arial Unicode MS" pitchFamily="34" charset="-128"/>
              </a:rPr>
              <a:t>मगहर</a:t>
            </a:r>
            <a:r>
              <a:rPr lang="hi-IN" dirty="0" smtClean="0">
                <a:latin typeface="Arial Unicode MS" pitchFamily="34" charset="-128"/>
                <a:ea typeface="Arial Unicode MS" pitchFamily="34" charset="-128"/>
                <a:cs typeface="Arial Unicode MS" pitchFamily="34" charset="-128"/>
              </a:rPr>
              <a:t> में माना जाता है. पक्के तौर पर केवल यह कहा जा सकता है कि उनके जीवन का महत्त्वपूर्ण समय बनारस में व्यतीत हुआ था.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i-IN" dirty="0" smtClean="0">
                <a:latin typeface="Arial Unicode MS" pitchFamily="34" charset="-128"/>
                <a:ea typeface="Arial Unicode MS" pitchFamily="34" charset="-128"/>
                <a:cs typeface="Arial Unicode MS" pitchFamily="34" charset="-128"/>
              </a:rPr>
              <a:t>माता-पिता</a:t>
            </a:r>
            <a:endParaRPr lang="en-IN" dirty="0"/>
          </a:p>
        </p:txBody>
      </p:sp>
      <p:sp>
        <p:nvSpPr>
          <p:cNvPr id="3" name="Content Placeholder 2"/>
          <p:cNvSpPr>
            <a:spLocks noGrp="1"/>
          </p:cNvSpPr>
          <p:nvPr>
            <p:ph idx="1"/>
          </p:nvPr>
        </p:nvSpPr>
        <p:spPr/>
        <p:txBody>
          <a:bodyPr>
            <a:normAutofit fontScale="92500" lnSpcReduction="10000"/>
          </a:bodyPr>
          <a:lstStyle/>
          <a:p>
            <a:pPr>
              <a:buNone/>
            </a:pPr>
            <a:r>
              <a:rPr lang="hi-IN" dirty="0" smtClean="0">
                <a:latin typeface="Arial Unicode MS" pitchFamily="34" charset="-128"/>
                <a:ea typeface="Arial Unicode MS" pitchFamily="34" charset="-128"/>
                <a:cs typeface="Arial Unicode MS" pitchFamily="34" charset="-128"/>
              </a:rPr>
              <a:t>   कबीर के माता-पिता का नाम </a:t>
            </a:r>
            <a:r>
              <a:rPr lang="hi-IN" b="1" dirty="0" smtClean="0">
                <a:latin typeface="Arial Unicode MS" pitchFamily="34" charset="-128"/>
                <a:ea typeface="Arial Unicode MS" pitchFamily="34" charset="-128"/>
                <a:cs typeface="Arial Unicode MS" pitchFamily="34" charset="-128"/>
              </a:rPr>
              <a:t>नीरू </a:t>
            </a:r>
            <a:r>
              <a:rPr lang="hi-IN" dirty="0" smtClean="0">
                <a:latin typeface="Arial Unicode MS" pitchFamily="34" charset="-128"/>
                <a:ea typeface="Arial Unicode MS" pitchFamily="34" charset="-128"/>
                <a:cs typeface="Arial Unicode MS" pitchFamily="34" charset="-128"/>
              </a:rPr>
              <a:t>तथा </a:t>
            </a:r>
            <a:r>
              <a:rPr lang="hi-IN" b="1" dirty="0" smtClean="0">
                <a:latin typeface="Arial Unicode MS" pitchFamily="34" charset="-128"/>
                <a:ea typeface="Arial Unicode MS" pitchFamily="34" charset="-128"/>
                <a:cs typeface="Arial Unicode MS" pitchFamily="34" charset="-128"/>
              </a:rPr>
              <a:t>नीमा</a:t>
            </a:r>
            <a:r>
              <a:rPr lang="hi-IN" dirty="0" smtClean="0">
                <a:latin typeface="Arial Unicode MS" pitchFamily="34" charset="-128"/>
                <a:ea typeface="Arial Unicode MS" pitchFamily="34" charset="-128"/>
                <a:cs typeface="Arial Unicode MS" pitchFamily="34" charset="-128"/>
              </a:rPr>
              <a:t> था. वे जुलाहा थे. यह सिद्ध हो चुका है कि विधवा ब्रह्माणी से कबीर के जन्म की बात कल्पित है. कबीर की मृत्यु के डेढ़ सौ साल बाद उनके नाम पर बनाए गए पंथों ने यह बात फैलाई कि उनकी विधवा ब्रह्माणी माता ने उन्हें जन्मते ही लोक-लाज के भय से लहरतारा के तालाब के किनारे फेंक दिया था. कबीर के जीवन को अलौकिक कथाओं से जोड़ने का यह सब प्रयास था.</a:t>
            </a:r>
          </a:p>
          <a:p>
            <a:pPr>
              <a:buNone/>
            </a:pPr>
            <a:r>
              <a:rPr lang="hi-IN" dirty="0" smtClean="0">
                <a:latin typeface="Arial Unicode MS" pitchFamily="34" charset="-128"/>
                <a:ea typeface="Arial Unicode MS" pitchFamily="34" charset="-128"/>
                <a:cs typeface="Arial Unicode MS" pitchFamily="34" charset="-128"/>
              </a:rPr>
              <a:t>          निष्कर्ष इतना ही है कि कबीर के माता-पिता नीरू और नीमा थे.</a:t>
            </a:r>
            <a:r>
              <a:rPr lang="hi-IN" dirty="0" smtClean="0"/>
              <a:t> </a:t>
            </a:r>
            <a:endParaRPr lang="en-IN"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i-IN" dirty="0" smtClean="0">
                <a:latin typeface="Arial Unicode MS" pitchFamily="34" charset="-128"/>
                <a:ea typeface="Arial Unicode MS" pitchFamily="34" charset="-128"/>
                <a:cs typeface="Arial Unicode MS" pitchFamily="34" charset="-128"/>
              </a:rPr>
              <a:t>जाति</a:t>
            </a:r>
            <a:endParaRPr lang="en-IN" dirty="0">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idx="1"/>
          </p:nvPr>
        </p:nvSpPr>
        <p:spPr/>
        <p:txBody>
          <a:bodyPr/>
          <a:lstStyle/>
          <a:p>
            <a:pPr algn="just">
              <a:buNone/>
            </a:pPr>
            <a:r>
              <a:rPr lang="hi-IN" dirty="0" smtClean="0">
                <a:latin typeface="Arial Unicode MS" pitchFamily="34" charset="-128"/>
                <a:ea typeface="Arial Unicode MS" pitchFamily="34" charset="-128"/>
                <a:cs typeface="Arial Unicode MS" pitchFamily="34" charset="-128"/>
              </a:rPr>
              <a:t>   कबीर को विधवा ब्रह्माणी से जन्मा बताने के पीछे चाहे जो उद्देश्य रहा हो, मगर इस प्रक्रिया से उन्हें ब्राह्मण बताने का प्रयास किया जाता रहा है. दलित-विमर्श ने उन्हें दलित सिद्ध करने की पूरी कोशिश की है. एक सीधी-सादी बात यह है कि कबीर जुलाहा थे, जो एक पिछड़ी जाति है.</a:t>
            </a:r>
            <a:endParaRPr lang="en-IN" dirty="0" smtClean="0">
              <a:latin typeface="Arial Unicode MS" pitchFamily="34" charset="-128"/>
              <a:ea typeface="Arial Unicode MS" pitchFamily="34" charset="-128"/>
              <a:cs typeface="Arial Unicode MS" pitchFamily="34" charset="-128"/>
            </a:endParaRPr>
          </a:p>
          <a:p>
            <a:endParaRPr lang="en-IN"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i-IN" dirty="0" smtClean="0">
                <a:latin typeface="Arial Unicode MS" pitchFamily="34" charset="-128"/>
                <a:ea typeface="Arial Unicode MS" pitchFamily="34" charset="-128"/>
                <a:cs typeface="Arial Unicode MS" pitchFamily="34" charset="-128"/>
              </a:rPr>
              <a:t>रचनाएँ </a:t>
            </a:r>
            <a:endParaRPr lang="en-IN" dirty="0">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idx="1"/>
          </p:nvPr>
        </p:nvSpPr>
        <p:spPr/>
        <p:txBody>
          <a:bodyPr/>
          <a:lstStyle/>
          <a:p>
            <a:pPr algn="just"/>
            <a:r>
              <a:rPr lang="hi-IN" dirty="0" smtClean="0">
                <a:latin typeface="Arial Unicode MS" pitchFamily="34" charset="-128"/>
                <a:ea typeface="Arial Unicode MS" pitchFamily="34" charset="-128"/>
                <a:cs typeface="Arial Unicode MS" pitchFamily="34" charset="-128"/>
              </a:rPr>
              <a:t>कबीर की रचनाओं को एक साथ ‘बीजक’ के रूप में जाना जाता है. ‘बीजक’ के तीन भाग हैं – साखी, सबद और रमैनी.</a:t>
            </a:r>
          </a:p>
          <a:p>
            <a:pPr algn="just"/>
            <a:r>
              <a:rPr lang="hi-IN" dirty="0" smtClean="0">
                <a:latin typeface="Arial Unicode MS" pitchFamily="34" charset="-128"/>
                <a:ea typeface="Arial Unicode MS" pitchFamily="34" charset="-128"/>
                <a:cs typeface="Arial Unicode MS" pitchFamily="34" charset="-128"/>
              </a:rPr>
              <a:t>साखी की रचना दोहा छन्द में हुई है.</a:t>
            </a:r>
          </a:p>
          <a:p>
            <a:pPr algn="just"/>
            <a:r>
              <a:rPr lang="hi-IN" dirty="0" smtClean="0">
                <a:latin typeface="Arial Unicode MS" pitchFamily="34" charset="-128"/>
                <a:ea typeface="Arial Unicode MS" pitchFamily="34" charset="-128"/>
                <a:cs typeface="Arial Unicode MS" pitchFamily="34" charset="-128"/>
              </a:rPr>
              <a:t>सबद की रचना गेय पद में हुई है. इसमें विभिन्न राग-रागिनियों का उपयोग हुआ है.</a:t>
            </a:r>
          </a:p>
          <a:p>
            <a:pPr algn="just"/>
            <a:r>
              <a:rPr lang="hi-IN" dirty="0" smtClean="0">
                <a:latin typeface="Arial Unicode MS" pitchFamily="34" charset="-128"/>
                <a:ea typeface="Arial Unicode MS" pitchFamily="34" charset="-128"/>
                <a:cs typeface="Arial Unicode MS" pitchFamily="34" charset="-128"/>
              </a:rPr>
              <a:t>रमैनी की रचना चौपाई छन्द में हुई है.</a:t>
            </a:r>
          </a:p>
          <a:p>
            <a:pPr algn="just">
              <a:buFont typeface="Wingdings" pitchFamily="2" charset="2"/>
              <a:buChar char="§"/>
            </a:pPr>
            <a:endParaRPr lang="en-IN" dirty="0">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i-IN" dirty="0" smtClean="0">
                <a:latin typeface="Arial Unicode MS" pitchFamily="34" charset="-128"/>
                <a:ea typeface="Arial Unicode MS" pitchFamily="34" charset="-128"/>
                <a:cs typeface="Arial Unicode MS" pitchFamily="34" charset="-128"/>
              </a:rPr>
              <a:t>रहस्यवाद</a:t>
            </a:r>
            <a:r>
              <a:rPr lang="hi-IN" dirty="0" smtClean="0"/>
              <a:t> </a:t>
            </a:r>
            <a:endParaRPr lang="en-IN" dirty="0"/>
          </a:p>
        </p:txBody>
      </p:sp>
      <p:sp>
        <p:nvSpPr>
          <p:cNvPr id="3" name="Content Placeholder 2"/>
          <p:cNvSpPr>
            <a:spLocks noGrp="1"/>
          </p:cNvSpPr>
          <p:nvPr>
            <p:ph idx="1"/>
          </p:nvPr>
        </p:nvSpPr>
        <p:spPr/>
        <p:txBody>
          <a:bodyPr>
            <a:normAutofit fontScale="92500" lnSpcReduction="20000"/>
          </a:bodyPr>
          <a:lstStyle/>
          <a:p>
            <a:pPr algn="just">
              <a:buNone/>
            </a:pPr>
            <a:r>
              <a:rPr lang="hi-IN" dirty="0" smtClean="0">
                <a:latin typeface="Arial Unicode MS" pitchFamily="34" charset="-128"/>
                <a:ea typeface="Arial Unicode MS" pitchFamily="34" charset="-128"/>
                <a:cs typeface="Arial Unicode MS" pitchFamily="34" charset="-128"/>
              </a:rPr>
              <a:t>   कबीर की पहचान एक रहस्यवादी कवि के रूप में देश-विदेश में बनी हुई है. उन्होंने नाथ और सिद्ध कवियों से योगमार्ग को ग्रहण करते हुए रहस्यवादी कविताएँ रची थीं. शरीर की तंत्रिकाओं के माध्यम से योग की बात उनकी कविताओं में विस्तार से मिलती हैं. इनका प्रतीकात्मक उपयोग भी उन्होंने खूब किया है. ईश्वर से मिलन का दावा करनेवाली पंक्तियों को पूरे आत्मविश्वास से लिखनेवाले कबीर उन्हें माँ, पति, प्रेमी आदि के रूप में बताते हुए रहस्य की सृष्टि करते हैं. रवीन्द्रनाथ टैगोर ने अपनी पुस्तक </a:t>
            </a:r>
            <a:r>
              <a:rPr lang="en-US" dirty="0" smtClean="0">
                <a:latin typeface="Arial Unicode MS" pitchFamily="34" charset="-128"/>
                <a:ea typeface="Arial Unicode MS" pitchFamily="34" charset="-128"/>
                <a:cs typeface="Arial Unicode MS" pitchFamily="34" charset="-128"/>
              </a:rPr>
              <a:t>‘One hundred poems of </a:t>
            </a:r>
            <a:r>
              <a:rPr lang="en-US" dirty="0" err="1" smtClean="0">
                <a:latin typeface="Arial Unicode MS" pitchFamily="34" charset="-128"/>
                <a:ea typeface="Arial Unicode MS" pitchFamily="34" charset="-128"/>
                <a:cs typeface="Arial Unicode MS" pitchFamily="34" charset="-128"/>
              </a:rPr>
              <a:t>kabir</a:t>
            </a:r>
            <a:r>
              <a:rPr lang="en-US" dirty="0" smtClean="0">
                <a:latin typeface="Arial Unicode MS" pitchFamily="34" charset="-128"/>
                <a:ea typeface="Arial Unicode MS" pitchFamily="34" charset="-128"/>
                <a:cs typeface="Arial Unicode MS" pitchFamily="34" charset="-128"/>
              </a:rPr>
              <a:t>’</a:t>
            </a:r>
            <a:r>
              <a:rPr lang="hi-IN" dirty="0" smtClean="0">
                <a:latin typeface="Arial Unicode MS" pitchFamily="34" charset="-128"/>
                <a:ea typeface="Arial Unicode MS" pitchFamily="34" charset="-128"/>
                <a:cs typeface="Arial Unicode MS" pitchFamily="34" charset="-128"/>
              </a:rPr>
              <a:t> में उनकी छवि रहस्यवादी कवि के रूप में प्रस्तुत की है.</a:t>
            </a:r>
            <a:endParaRPr lang="en-IN" dirty="0">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i-IN" dirty="0" smtClean="0">
                <a:latin typeface="Arial Unicode MS" pitchFamily="34" charset="-128"/>
                <a:ea typeface="Arial Unicode MS" pitchFamily="34" charset="-128"/>
                <a:cs typeface="Arial Unicode MS" pitchFamily="34" charset="-128"/>
              </a:rPr>
              <a:t>सामाजिक प्रश्न </a:t>
            </a:r>
            <a:endParaRPr lang="en-IN" dirty="0">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idx="1"/>
          </p:nvPr>
        </p:nvSpPr>
        <p:spPr/>
        <p:txBody>
          <a:bodyPr/>
          <a:lstStyle/>
          <a:p>
            <a:pPr algn="just">
              <a:buNone/>
            </a:pPr>
            <a:r>
              <a:rPr lang="hi-IN" dirty="0" smtClean="0">
                <a:latin typeface="Arial Unicode MS" pitchFamily="34" charset="-128"/>
                <a:ea typeface="Arial Unicode MS" pitchFamily="34" charset="-128"/>
                <a:cs typeface="Arial Unicode MS" pitchFamily="34" charset="-128"/>
              </a:rPr>
              <a:t>कबीर की कविताओं में तीन सामाजिक प्रश्न देखने लायक हैं –</a:t>
            </a:r>
          </a:p>
          <a:p>
            <a:pPr marL="514350" indent="-514350" algn="just">
              <a:buAutoNum type="arabicPeriod"/>
            </a:pPr>
            <a:r>
              <a:rPr lang="hi-IN" dirty="0" smtClean="0">
                <a:latin typeface="Arial Unicode MS" pitchFamily="34" charset="-128"/>
                <a:ea typeface="Arial Unicode MS" pitchFamily="34" charset="-128"/>
                <a:cs typeface="Arial Unicode MS" pitchFamily="34" charset="-128"/>
              </a:rPr>
              <a:t>धर्म के विषय में </a:t>
            </a:r>
          </a:p>
          <a:p>
            <a:pPr marL="514350" indent="-514350" algn="just">
              <a:buAutoNum type="arabicPeriod"/>
            </a:pPr>
            <a:r>
              <a:rPr lang="hi-IN" dirty="0" smtClean="0">
                <a:latin typeface="Arial Unicode MS" pitchFamily="34" charset="-128"/>
                <a:ea typeface="Arial Unicode MS" pitchFamily="34" charset="-128"/>
                <a:cs typeface="Arial Unicode MS" pitchFamily="34" charset="-128"/>
              </a:rPr>
              <a:t>जाति और वर्णाश्रम के सम्बन्ध में </a:t>
            </a:r>
          </a:p>
          <a:p>
            <a:pPr marL="514350" indent="-514350" algn="just">
              <a:buAutoNum type="arabicPeriod"/>
            </a:pPr>
            <a:r>
              <a:rPr lang="hi-IN" dirty="0" smtClean="0">
                <a:latin typeface="Arial Unicode MS" pitchFamily="34" charset="-128"/>
                <a:ea typeface="Arial Unicode MS" pitchFamily="34" charset="-128"/>
                <a:cs typeface="Arial Unicode MS" pitchFamily="34" charset="-128"/>
              </a:rPr>
              <a:t>स्त्री के बारे में  </a:t>
            </a:r>
            <a:r>
              <a:rPr lang="hi-IN" dirty="0" smtClean="0"/>
              <a:t> </a:t>
            </a:r>
            <a:endParaRPr lang="en-IN"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i-IN" dirty="0" smtClean="0">
                <a:latin typeface="Arial Unicode MS" pitchFamily="34" charset="-128"/>
                <a:ea typeface="Arial Unicode MS" pitchFamily="34" charset="-128"/>
                <a:cs typeface="Arial Unicode MS" pitchFamily="34" charset="-128"/>
              </a:rPr>
              <a:t>धर्म के विषय में </a:t>
            </a:r>
            <a:br>
              <a:rPr lang="hi-IN" dirty="0" smtClean="0">
                <a:latin typeface="Arial Unicode MS" pitchFamily="34" charset="-128"/>
                <a:ea typeface="Arial Unicode MS" pitchFamily="34" charset="-128"/>
                <a:cs typeface="Arial Unicode MS" pitchFamily="34" charset="-128"/>
              </a:rPr>
            </a:br>
            <a:endParaRPr lang="en-IN" dirty="0"/>
          </a:p>
        </p:txBody>
      </p:sp>
      <p:sp>
        <p:nvSpPr>
          <p:cNvPr id="3" name="Content Placeholder 2"/>
          <p:cNvSpPr>
            <a:spLocks noGrp="1"/>
          </p:cNvSpPr>
          <p:nvPr>
            <p:ph idx="1"/>
          </p:nvPr>
        </p:nvSpPr>
        <p:spPr/>
        <p:txBody>
          <a:bodyPr/>
          <a:lstStyle/>
          <a:p>
            <a:pPr algn="just">
              <a:buNone/>
            </a:pPr>
            <a:r>
              <a:rPr lang="hi-IN" dirty="0" smtClean="0">
                <a:latin typeface="Arial Unicode MS" pitchFamily="34" charset="-128"/>
                <a:ea typeface="Arial Unicode MS" pitchFamily="34" charset="-128"/>
                <a:cs typeface="Arial Unicode MS" pitchFamily="34" charset="-128"/>
              </a:rPr>
              <a:t>   कबीर धर्म की अवधारणा को सिरे से ख़ारिज करते हैं. हिन्दू, इस्लाम, जैन और बौद्ध धर्म को नकारती हुई कविताएँ कबीर ने लिखी हैं. वे धर्म को ग़ैर-ज़रूरी मानते हैं. समाज के गठन में धर्म की भूमिका को वे झगड़ा बढ़ानेवाले के रूप में देखते हैं. उन्होंने ब्राह्मण और मुल्ला के साथ-साथ चुंडित-मुंडित (जैन-बौद्ध) का भी उपहास किया है. वे जोगियों की भी निंदा करते हैं और किसी संप्रदाय को ठीक नहीं मानते हैं.</a:t>
            </a:r>
            <a:endParaRPr lang="en-IN" dirty="0">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i-IN" dirty="0" smtClean="0">
                <a:latin typeface="Arial Unicode MS" pitchFamily="34" charset="-128"/>
                <a:ea typeface="Arial Unicode MS" pitchFamily="34" charset="-128"/>
                <a:cs typeface="Arial Unicode MS" pitchFamily="34" charset="-128"/>
              </a:rPr>
              <a:t>जाति और वर्णाश्रम के सम्बन्ध में </a:t>
            </a:r>
            <a:br>
              <a:rPr lang="hi-IN" dirty="0" smtClean="0">
                <a:latin typeface="Arial Unicode MS" pitchFamily="34" charset="-128"/>
                <a:ea typeface="Arial Unicode MS" pitchFamily="34" charset="-128"/>
                <a:cs typeface="Arial Unicode MS" pitchFamily="34" charset="-128"/>
              </a:rPr>
            </a:br>
            <a:endParaRPr lang="en-IN" dirty="0"/>
          </a:p>
        </p:txBody>
      </p:sp>
      <p:sp>
        <p:nvSpPr>
          <p:cNvPr id="3" name="Content Placeholder 2"/>
          <p:cNvSpPr>
            <a:spLocks noGrp="1"/>
          </p:cNvSpPr>
          <p:nvPr>
            <p:ph idx="1"/>
          </p:nvPr>
        </p:nvSpPr>
        <p:spPr/>
        <p:txBody>
          <a:bodyPr/>
          <a:lstStyle/>
          <a:p>
            <a:pPr algn="just">
              <a:buNone/>
            </a:pPr>
            <a:r>
              <a:rPr lang="hi-IN" dirty="0" smtClean="0">
                <a:latin typeface="Arial Unicode MS" pitchFamily="34" charset="-128"/>
                <a:ea typeface="Arial Unicode MS" pitchFamily="34" charset="-128"/>
                <a:cs typeface="Arial Unicode MS" pitchFamily="34" charset="-128"/>
              </a:rPr>
              <a:t>   कबीर वर्णाश्रम को ख़ारिज करते हैं. वे जन्म के आधार पर शूद्र को छोटा या ब्राह्मण को बड़ा मानने को तैयार नहीं हैं.  </a:t>
            </a:r>
          </a:p>
          <a:p>
            <a:pPr algn="just">
              <a:buNone/>
            </a:pPr>
            <a:r>
              <a:rPr lang="hi-IN" dirty="0" smtClean="0">
                <a:latin typeface="Arial Unicode MS" pitchFamily="34" charset="-128"/>
                <a:ea typeface="Arial Unicode MS" pitchFamily="34" charset="-128"/>
                <a:cs typeface="Arial Unicode MS" pitchFamily="34" charset="-128"/>
              </a:rPr>
              <a:t>   कबीर की कविताओं में जातियों का विस्तार से जिक्र है. वे जाति के आधार पर बनी हुई सामाजिक मान्यताओं का उल्लेख अनेक जगहों पर करते हैं और शोषितों के पक्ष से खड़े होते हैं. वे अपनी जाति ‘जुलाहा’ की चर्चा अनेक बार करते हैं.</a:t>
            </a:r>
            <a:r>
              <a:rPr lang="hi-IN" dirty="0" smtClean="0"/>
              <a:t> </a:t>
            </a:r>
            <a:endParaRPr lang="en-IN"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TotalTime>
  <Words>781</Words>
  <Application>Microsoft Office PowerPoint</Application>
  <PresentationFormat>On-screen Show (4:3)</PresentationFormat>
  <Paragraphs>38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कबीरदास </vt:lpstr>
      <vt:lpstr>जन्मस्थान</vt:lpstr>
      <vt:lpstr>माता-पिता</vt:lpstr>
      <vt:lpstr>जाति</vt:lpstr>
      <vt:lpstr>रचनाएँ </vt:lpstr>
      <vt:lpstr>रहस्यवाद </vt:lpstr>
      <vt:lpstr>सामाजिक प्रश्न </vt:lpstr>
      <vt:lpstr>धर्म के विषय में  </vt:lpstr>
      <vt:lpstr>जाति और वर्णाश्रम के सम्बन्ध में  </vt:lpstr>
      <vt:lpstr>स्त्री के बारे में    </vt:lpstr>
      <vt:lpstr>भाषा </vt:lpstr>
      <vt:lpstr>सन्दर्भ पुस्तकें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कबीरदास</dc:title>
  <dc:creator>KAMLESH</dc:creator>
  <cp:lastModifiedBy>KAMLESH</cp:lastModifiedBy>
  <cp:revision>14</cp:revision>
  <dcterms:created xsi:type="dcterms:W3CDTF">2018-09-13T11:58:15Z</dcterms:created>
  <dcterms:modified xsi:type="dcterms:W3CDTF">2018-09-24T19:01:14Z</dcterms:modified>
</cp:coreProperties>
</file>